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1.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notesSlides/notesSlide2.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3.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8" r:id="rId2"/>
    <p:sldId id="261" r:id="rId3"/>
    <p:sldId id="260" r:id="rId4"/>
    <p:sldId id="1036" r:id="rId5"/>
    <p:sldId id="271" r:id="rId6"/>
    <p:sldId id="1015" r:id="rId7"/>
    <p:sldId id="1023" r:id="rId8"/>
    <p:sldId id="1007" r:id="rId9"/>
    <p:sldId id="1027" r:id="rId10"/>
    <p:sldId id="1030" r:id="rId11"/>
    <p:sldId id="1038" r:id="rId12"/>
    <p:sldId id="1026" r:id="rId13"/>
    <p:sldId id="1008" r:id="rId14"/>
    <p:sldId id="1040" r:id="rId15"/>
    <p:sldId id="1013" r:id="rId16"/>
    <p:sldId id="1032" r:id="rId17"/>
    <p:sldId id="1033"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94"/>
  </p:normalViewPr>
  <p:slideViewPr>
    <p:cSldViewPr snapToGrid="0" snapToObjects="1">
      <p:cViewPr varScale="1">
        <p:scale>
          <a:sx n="83" d="100"/>
          <a:sy n="83" d="100"/>
        </p:scale>
        <p:origin x="173"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17425327787249401"/>
          <c:w val="1"/>
          <c:h val="0.53558234177061603"/>
        </c:manualLayout>
      </c:layout>
      <c:barChart>
        <c:barDir val="col"/>
        <c:grouping val="clustered"/>
        <c:varyColors val="0"/>
        <c:ser>
          <c:idx val="0"/>
          <c:order val="0"/>
          <c:tx>
            <c:strRef>
              <c:f>Sheet1!$B$1</c:f>
              <c:strCache>
                <c:ptCount val="1"/>
                <c:pt idx="0">
                  <c:v>Helps </c:v>
                </c:pt>
              </c:strCache>
            </c:strRef>
          </c:tx>
          <c:spPr>
            <a:solidFill>
              <a:srgbClr val="E33095"/>
            </a:solidFill>
            <a:ln>
              <a:solidFill>
                <a:schemeClr val="tx1"/>
              </a:solidFill>
            </a:ln>
          </c:spPr>
          <c:invertIfNegative val="0"/>
          <c:dLbls>
            <c:spPr>
              <a:noFill/>
              <a:ln>
                <a:noFill/>
              </a:ln>
              <a:effectLst/>
            </c:spPr>
            <c:txPr>
              <a:bodyPr/>
              <a:lstStyle/>
              <a:p>
                <a:pPr>
                  <a:defRPr sz="24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c:v>
                </c:pt>
                <c:pt idx="1">
                  <c:v>Republicans</c:v>
                </c:pt>
                <c:pt idx="2">
                  <c:v>Ind/Unaffiliateds</c:v>
                </c:pt>
                <c:pt idx="3">
                  <c:v>Democrats</c:v>
                </c:pt>
              </c:strCache>
            </c:strRef>
          </c:cat>
          <c:val>
            <c:numRef>
              <c:f>Sheet1!$B$2:$B$5</c:f>
              <c:numCache>
                <c:formatCode>0%</c:formatCode>
                <c:ptCount val="4"/>
                <c:pt idx="0">
                  <c:v>0.84</c:v>
                </c:pt>
                <c:pt idx="1">
                  <c:v>0.85</c:v>
                </c:pt>
                <c:pt idx="2">
                  <c:v>0.76</c:v>
                </c:pt>
                <c:pt idx="3">
                  <c:v>0.93</c:v>
                </c:pt>
              </c:numCache>
            </c:numRef>
          </c:val>
          <c:extLst>
            <c:ext xmlns:c16="http://schemas.microsoft.com/office/drawing/2014/chart" uri="{C3380CC4-5D6E-409C-BE32-E72D297353CC}">
              <c16:uniqueId val="{00000000-CA75-4622-96BD-4EC186E4BB51}"/>
            </c:ext>
          </c:extLst>
        </c:ser>
        <c:ser>
          <c:idx val="1"/>
          <c:order val="1"/>
          <c:tx>
            <c:strRef>
              <c:f>Sheet1!$C$1</c:f>
              <c:strCache>
                <c:ptCount val="1"/>
                <c:pt idx="0">
                  <c:v>Hurts</c:v>
                </c:pt>
              </c:strCache>
            </c:strRef>
          </c:tx>
          <c:spPr>
            <a:solidFill>
              <a:srgbClr val="595959"/>
            </a:solidFill>
            <a:ln>
              <a:solidFill>
                <a:schemeClr val="tx1"/>
              </a:solidFill>
            </a:ln>
          </c:spPr>
          <c:invertIfNegative val="0"/>
          <c:dLbls>
            <c:spPr>
              <a:noFill/>
              <a:ln>
                <a:noFill/>
              </a:ln>
              <a:effectLst/>
            </c:spPr>
            <c:txPr>
              <a:bodyPr/>
              <a:lstStyle/>
              <a:p>
                <a:pPr>
                  <a:defRPr sz="2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c:v>
                </c:pt>
                <c:pt idx="1">
                  <c:v>Republicans</c:v>
                </c:pt>
                <c:pt idx="2">
                  <c:v>Ind/Unaffiliateds</c:v>
                </c:pt>
                <c:pt idx="3">
                  <c:v>Democrats</c:v>
                </c:pt>
              </c:strCache>
            </c:strRef>
          </c:cat>
          <c:val>
            <c:numRef>
              <c:f>Sheet1!$C$2:$C$5</c:f>
              <c:numCache>
                <c:formatCode>0%</c:formatCode>
                <c:ptCount val="4"/>
                <c:pt idx="0">
                  <c:v>0.06</c:v>
                </c:pt>
                <c:pt idx="1">
                  <c:v>0.08</c:v>
                </c:pt>
                <c:pt idx="2">
                  <c:v>0.06</c:v>
                </c:pt>
                <c:pt idx="3">
                  <c:v>0.04</c:v>
                </c:pt>
              </c:numCache>
            </c:numRef>
          </c:val>
          <c:extLst>
            <c:ext xmlns:c16="http://schemas.microsoft.com/office/drawing/2014/chart" uri="{C3380CC4-5D6E-409C-BE32-E72D297353CC}">
              <c16:uniqueId val="{00000001-CA75-4622-96BD-4EC186E4BB51}"/>
            </c:ext>
          </c:extLst>
        </c:ser>
        <c:ser>
          <c:idx val="2"/>
          <c:order val="2"/>
          <c:tx>
            <c:strRef>
              <c:f>Sheet1!$D$1</c:f>
              <c:strCache>
                <c:ptCount val="1"/>
                <c:pt idx="0">
                  <c:v>Little Impact</c:v>
                </c:pt>
              </c:strCache>
            </c:strRef>
          </c:tx>
          <c:spPr>
            <a:solidFill>
              <a:srgbClr val="9F9A9A"/>
            </a:solidFill>
            <a:ln>
              <a:solidFill>
                <a:sysClr val="windowText" lastClr="000000"/>
              </a:solidFill>
            </a:ln>
          </c:spPr>
          <c:invertIfNegative val="0"/>
          <c:dLbls>
            <c:spPr>
              <a:noFill/>
              <a:ln>
                <a:noFill/>
              </a:ln>
              <a:effectLst/>
            </c:spPr>
            <c:txPr>
              <a:bodyPr wrap="square" lIns="38100" tIns="19050" rIns="38100" bIns="19050" anchor="ctr">
                <a:spAutoFit/>
              </a:bodyPr>
              <a:lstStyle/>
              <a:p>
                <a:pPr>
                  <a:defRPr sz="2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Total</c:v>
                </c:pt>
                <c:pt idx="1">
                  <c:v>Republicans</c:v>
                </c:pt>
                <c:pt idx="2">
                  <c:v>Ind/Unaffiliateds</c:v>
                </c:pt>
                <c:pt idx="3">
                  <c:v>Democrats</c:v>
                </c:pt>
              </c:strCache>
            </c:strRef>
          </c:cat>
          <c:val>
            <c:numRef>
              <c:f>Sheet1!$D$2:$D$5</c:f>
              <c:numCache>
                <c:formatCode>0%</c:formatCode>
                <c:ptCount val="4"/>
                <c:pt idx="0">
                  <c:v>0.08</c:v>
                </c:pt>
                <c:pt idx="1">
                  <c:v>0.08</c:v>
                </c:pt>
                <c:pt idx="2">
                  <c:v>0.14000000000000001</c:v>
                </c:pt>
                <c:pt idx="3">
                  <c:v>0.01</c:v>
                </c:pt>
              </c:numCache>
            </c:numRef>
          </c:val>
          <c:extLst>
            <c:ext xmlns:c16="http://schemas.microsoft.com/office/drawing/2014/chart" uri="{C3380CC4-5D6E-409C-BE32-E72D297353CC}">
              <c16:uniqueId val="{00000000-0EE9-486E-AE9B-3BC08A76B0A0}"/>
            </c:ext>
          </c:extLst>
        </c:ser>
        <c:dLbls>
          <c:dLblPos val="outEnd"/>
          <c:showLegendKey val="0"/>
          <c:showVal val="1"/>
          <c:showCatName val="0"/>
          <c:showSerName val="0"/>
          <c:showPercent val="0"/>
          <c:showBubbleSize val="0"/>
        </c:dLbls>
        <c:gapWidth val="75"/>
        <c:axId val="2120917624"/>
        <c:axId val="2120921048"/>
      </c:barChart>
      <c:catAx>
        <c:axId val="2120917624"/>
        <c:scaling>
          <c:orientation val="minMax"/>
        </c:scaling>
        <c:delete val="0"/>
        <c:axPos val="b"/>
        <c:numFmt formatCode="General" sourceLinked="1"/>
        <c:majorTickMark val="out"/>
        <c:minorTickMark val="none"/>
        <c:tickLblPos val="nextTo"/>
        <c:spPr>
          <a:ln>
            <a:noFill/>
          </a:ln>
        </c:spPr>
        <c:txPr>
          <a:bodyPr/>
          <a:lstStyle/>
          <a:p>
            <a:pPr>
              <a:defRPr sz="1400" b="1"/>
            </a:pPr>
            <a:endParaRPr lang="en-US"/>
          </a:p>
        </c:txPr>
        <c:crossAx val="2120921048"/>
        <c:crosses val="autoZero"/>
        <c:auto val="1"/>
        <c:lblAlgn val="ctr"/>
        <c:lblOffset val="100"/>
        <c:noMultiLvlLbl val="0"/>
      </c:catAx>
      <c:valAx>
        <c:axId val="2120921048"/>
        <c:scaling>
          <c:orientation val="minMax"/>
          <c:max val="1"/>
          <c:min val="-0.01"/>
        </c:scaling>
        <c:delete val="1"/>
        <c:axPos val="l"/>
        <c:numFmt formatCode="0%" sourceLinked="1"/>
        <c:majorTickMark val="out"/>
        <c:minorTickMark val="none"/>
        <c:tickLblPos val="nextTo"/>
        <c:crossAx val="2120917624"/>
        <c:crosses val="autoZero"/>
        <c:crossBetween val="between"/>
      </c:valAx>
      <c:spPr>
        <a:noFill/>
        <a:ln w="25400">
          <a:noFill/>
        </a:ln>
      </c:spPr>
    </c:plotArea>
    <c:legend>
      <c:legendPos val="b"/>
      <c:layout>
        <c:manualLayout>
          <c:xMode val="edge"/>
          <c:yMode val="edge"/>
          <c:x val="0.36045443956240802"/>
          <c:y val="0.79612500032054301"/>
          <c:w val="0.27885472341110301"/>
          <c:h val="6.34675096651105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195649739867756"/>
          <c:w val="1"/>
          <c:h val="0.509824165165772"/>
        </c:manualLayout>
      </c:layout>
      <c:barChart>
        <c:barDir val="col"/>
        <c:grouping val="clustered"/>
        <c:varyColors val="0"/>
        <c:ser>
          <c:idx val="0"/>
          <c:order val="0"/>
          <c:tx>
            <c:strRef>
              <c:f>Sheet1!$B$1</c:f>
              <c:strCache>
                <c:ptCount val="1"/>
                <c:pt idx="0">
                  <c:v>Total Support</c:v>
                </c:pt>
              </c:strCache>
            </c:strRef>
          </c:tx>
          <c:spPr>
            <a:solidFill>
              <a:srgbClr val="E33095"/>
            </a:solidFill>
            <a:ln>
              <a:solidFill>
                <a:schemeClr val="tx1"/>
              </a:solidFill>
            </a:ln>
          </c:spPr>
          <c:invertIfNegative val="0"/>
          <c:dPt>
            <c:idx val="0"/>
            <c:invertIfNegative val="0"/>
            <c:bubble3D val="0"/>
            <c:extLst>
              <c:ext xmlns:c16="http://schemas.microsoft.com/office/drawing/2014/chart" uri="{C3380CC4-5D6E-409C-BE32-E72D297353CC}">
                <c16:uniqueId val="{00000000-890A-439C-AFDB-E3B6A8934FE6}"/>
              </c:ext>
            </c:extLst>
          </c:dPt>
          <c:dLbls>
            <c:spPr>
              <a:noFill/>
              <a:ln>
                <a:noFill/>
              </a:ln>
              <a:effectLst/>
            </c:spPr>
            <c:txPr>
              <a:bodyPr/>
              <a:lstStyle/>
              <a:p>
                <a:pPr>
                  <a:defRPr sz="28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Sheet1!$B$2</c:f>
              <c:numCache>
                <c:formatCode>0%</c:formatCode>
                <c:ptCount val="1"/>
                <c:pt idx="0">
                  <c:v>0.68</c:v>
                </c:pt>
              </c:numCache>
            </c:numRef>
          </c:val>
          <c:extLst>
            <c:ext xmlns:c16="http://schemas.microsoft.com/office/drawing/2014/chart" uri="{C3380CC4-5D6E-409C-BE32-E72D297353CC}">
              <c16:uniqueId val="{00000000-20A5-B940-8508-AA67AE647729}"/>
            </c:ext>
          </c:extLst>
        </c:ser>
        <c:ser>
          <c:idx val="1"/>
          <c:order val="1"/>
          <c:tx>
            <c:strRef>
              <c:f>Sheet1!$C$1</c:f>
              <c:strCache>
                <c:ptCount val="1"/>
                <c:pt idx="0">
                  <c:v>Total Oppose</c:v>
                </c:pt>
              </c:strCache>
            </c:strRef>
          </c:tx>
          <c:spPr>
            <a:solidFill>
              <a:srgbClr val="949494"/>
            </a:solidFill>
            <a:ln>
              <a:solidFill>
                <a:schemeClr val="tx1"/>
              </a:solidFill>
            </a:ln>
          </c:spPr>
          <c:invertIfNegative val="0"/>
          <c:dPt>
            <c:idx val="0"/>
            <c:invertIfNegative val="0"/>
            <c:bubble3D val="0"/>
            <c:spPr>
              <a:solidFill>
                <a:srgbClr val="8A8484"/>
              </a:solidFill>
              <a:ln>
                <a:solidFill>
                  <a:schemeClr val="tx1"/>
                </a:solidFill>
              </a:ln>
            </c:spPr>
            <c:extLst>
              <c:ext xmlns:c16="http://schemas.microsoft.com/office/drawing/2014/chart" uri="{C3380CC4-5D6E-409C-BE32-E72D297353CC}">
                <c16:uniqueId val="{00000000-E4DC-4D22-AA42-73B1E39E4958}"/>
              </c:ext>
            </c:extLst>
          </c:dPt>
          <c:dLbls>
            <c:spPr>
              <a:noFill/>
              <a:ln>
                <a:noFill/>
              </a:ln>
              <a:effectLst/>
            </c:spPr>
            <c:txPr>
              <a:bodyPr/>
              <a:lstStyle/>
              <a:p>
                <a:pPr>
                  <a:defRPr sz="2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Sheet1!$C$2</c:f>
              <c:numCache>
                <c:formatCode>0%</c:formatCode>
                <c:ptCount val="1"/>
                <c:pt idx="0">
                  <c:v>0.28999999999999998</c:v>
                </c:pt>
              </c:numCache>
            </c:numRef>
          </c:val>
          <c:extLst>
            <c:ext xmlns:c16="http://schemas.microsoft.com/office/drawing/2014/chart" uri="{C3380CC4-5D6E-409C-BE32-E72D297353CC}">
              <c16:uniqueId val="{00000001-20A5-B940-8508-AA67AE647729}"/>
            </c:ext>
          </c:extLst>
        </c:ser>
        <c:dLbls>
          <c:dLblPos val="outEnd"/>
          <c:showLegendKey val="0"/>
          <c:showVal val="1"/>
          <c:showCatName val="0"/>
          <c:showSerName val="0"/>
          <c:showPercent val="0"/>
          <c:showBubbleSize val="0"/>
        </c:dLbls>
        <c:gapWidth val="75"/>
        <c:axId val="2121514360"/>
        <c:axId val="2121511288"/>
      </c:barChart>
      <c:catAx>
        <c:axId val="2121514360"/>
        <c:scaling>
          <c:orientation val="minMax"/>
        </c:scaling>
        <c:delete val="1"/>
        <c:axPos val="b"/>
        <c:numFmt formatCode="General" sourceLinked="1"/>
        <c:majorTickMark val="out"/>
        <c:minorTickMark val="none"/>
        <c:tickLblPos val="nextTo"/>
        <c:crossAx val="2121511288"/>
        <c:crosses val="autoZero"/>
        <c:auto val="1"/>
        <c:lblAlgn val="ctr"/>
        <c:lblOffset val="100"/>
        <c:noMultiLvlLbl val="0"/>
      </c:catAx>
      <c:valAx>
        <c:axId val="2121511288"/>
        <c:scaling>
          <c:orientation val="minMax"/>
          <c:max val="1"/>
          <c:min val="-0.01"/>
        </c:scaling>
        <c:delete val="1"/>
        <c:axPos val="l"/>
        <c:numFmt formatCode="0%" sourceLinked="1"/>
        <c:majorTickMark val="out"/>
        <c:minorTickMark val="none"/>
        <c:tickLblPos val="nextTo"/>
        <c:crossAx val="2121514360"/>
        <c:crosses val="autoZero"/>
        <c:crossBetween val="between"/>
      </c:valAx>
      <c:spPr>
        <a:noFill/>
        <a:ln w="25400">
          <a:noFill/>
        </a:ln>
      </c:spPr>
    </c:plotArea>
    <c:legend>
      <c:legendPos val="b"/>
      <c:layout>
        <c:manualLayout>
          <c:xMode val="edge"/>
          <c:yMode val="edge"/>
          <c:x val="0.21019247108259601"/>
          <c:y val="0.77151311514372201"/>
          <c:w val="0.57168148076200798"/>
          <c:h val="5.91328396499336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225448231930167"/>
          <c:w val="1"/>
          <c:h val="0.48438758261110798"/>
        </c:manualLayout>
      </c:layout>
      <c:barChart>
        <c:barDir val="col"/>
        <c:grouping val="clustered"/>
        <c:varyColors val="0"/>
        <c:ser>
          <c:idx val="0"/>
          <c:order val="0"/>
          <c:tx>
            <c:strRef>
              <c:f>Sheet1!$B$1</c:f>
              <c:strCache>
                <c:ptCount val="1"/>
                <c:pt idx="0">
                  <c:v>Total Very/Somewhat Important</c:v>
                </c:pt>
              </c:strCache>
            </c:strRef>
          </c:tx>
          <c:spPr>
            <a:solidFill>
              <a:srgbClr val="E33095"/>
            </a:solidFill>
            <a:ln>
              <a:solidFill>
                <a:schemeClr val="tx1"/>
              </a:solidFill>
            </a:ln>
          </c:spPr>
          <c:invertIfNegative val="0"/>
          <c:dPt>
            <c:idx val="0"/>
            <c:invertIfNegative val="0"/>
            <c:bubble3D val="0"/>
            <c:extLst>
              <c:ext xmlns:c16="http://schemas.microsoft.com/office/drawing/2014/chart" uri="{C3380CC4-5D6E-409C-BE32-E72D297353CC}">
                <c16:uniqueId val="{00000000-890A-439C-AFDB-E3B6A8934FE6}"/>
              </c:ext>
            </c:extLst>
          </c:dPt>
          <c:dLbls>
            <c:spPr>
              <a:noFill/>
              <a:ln>
                <a:noFill/>
              </a:ln>
              <a:effectLst/>
            </c:spPr>
            <c:txPr>
              <a:bodyPr/>
              <a:lstStyle/>
              <a:p>
                <a:pPr>
                  <a:defRPr sz="28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Total</c:v>
                </c:pt>
              </c:strCache>
            </c:strRef>
          </c:cat>
          <c:val>
            <c:numRef>
              <c:f>Sheet1!$B$2</c:f>
              <c:numCache>
                <c:formatCode>0%</c:formatCode>
                <c:ptCount val="1"/>
                <c:pt idx="0">
                  <c:v>0.93</c:v>
                </c:pt>
              </c:numCache>
            </c:numRef>
          </c:val>
          <c:extLst>
            <c:ext xmlns:c16="http://schemas.microsoft.com/office/drawing/2014/chart" uri="{C3380CC4-5D6E-409C-BE32-E72D297353CC}">
              <c16:uniqueId val="{00000000-20A5-B940-8508-AA67AE647729}"/>
            </c:ext>
          </c:extLst>
        </c:ser>
        <c:ser>
          <c:idx val="1"/>
          <c:order val="1"/>
          <c:tx>
            <c:strRef>
              <c:f>Sheet1!$C$1</c:f>
              <c:strCache>
                <c:ptCount val="1"/>
                <c:pt idx="0">
                  <c:v>Total Little/Not Important</c:v>
                </c:pt>
              </c:strCache>
            </c:strRef>
          </c:tx>
          <c:spPr>
            <a:solidFill>
              <a:srgbClr val="807A7A"/>
            </a:solidFill>
            <a:ln>
              <a:solidFill>
                <a:schemeClr val="tx1"/>
              </a:solidFill>
            </a:ln>
          </c:spPr>
          <c:invertIfNegative val="0"/>
          <c:dLbls>
            <c:spPr>
              <a:noFill/>
              <a:ln>
                <a:noFill/>
              </a:ln>
              <a:effectLst/>
            </c:spPr>
            <c:txPr>
              <a:bodyPr/>
              <a:lstStyle/>
              <a:p>
                <a:pPr>
                  <a:defRPr sz="2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Total</c:v>
                </c:pt>
              </c:strCache>
            </c:strRef>
          </c:cat>
          <c:val>
            <c:numRef>
              <c:f>Sheet1!$C$2</c:f>
              <c:numCache>
                <c:formatCode>0%</c:formatCode>
                <c:ptCount val="1"/>
                <c:pt idx="0">
                  <c:v>7.0000000000000007E-2</c:v>
                </c:pt>
              </c:numCache>
            </c:numRef>
          </c:val>
          <c:extLst>
            <c:ext xmlns:c16="http://schemas.microsoft.com/office/drawing/2014/chart" uri="{C3380CC4-5D6E-409C-BE32-E72D297353CC}">
              <c16:uniqueId val="{00000001-20A5-B940-8508-AA67AE647729}"/>
            </c:ext>
          </c:extLst>
        </c:ser>
        <c:dLbls>
          <c:dLblPos val="outEnd"/>
          <c:showLegendKey val="0"/>
          <c:showVal val="1"/>
          <c:showCatName val="0"/>
          <c:showSerName val="0"/>
          <c:showPercent val="0"/>
          <c:showBubbleSize val="0"/>
        </c:dLbls>
        <c:gapWidth val="75"/>
        <c:axId val="2120965320"/>
        <c:axId val="2120968680"/>
      </c:barChart>
      <c:catAx>
        <c:axId val="2120965320"/>
        <c:scaling>
          <c:orientation val="minMax"/>
        </c:scaling>
        <c:delete val="0"/>
        <c:axPos val="b"/>
        <c:numFmt formatCode="General" sourceLinked="1"/>
        <c:majorTickMark val="out"/>
        <c:minorTickMark val="none"/>
        <c:tickLblPos val="nextTo"/>
        <c:spPr>
          <a:ln>
            <a:noFill/>
          </a:ln>
        </c:spPr>
        <c:txPr>
          <a:bodyPr/>
          <a:lstStyle/>
          <a:p>
            <a:pPr>
              <a:defRPr sz="1600" b="1"/>
            </a:pPr>
            <a:endParaRPr lang="en-US"/>
          </a:p>
        </c:txPr>
        <c:crossAx val="2120968680"/>
        <c:crosses val="autoZero"/>
        <c:auto val="1"/>
        <c:lblAlgn val="ctr"/>
        <c:lblOffset val="100"/>
        <c:noMultiLvlLbl val="0"/>
      </c:catAx>
      <c:valAx>
        <c:axId val="2120968680"/>
        <c:scaling>
          <c:orientation val="minMax"/>
          <c:max val="1"/>
          <c:min val="-0.01"/>
        </c:scaling>
        <c:delete val="1"/>
        <c:axPos val="l"/>
        <c:numFmt formatCode="0%" sourceLinked="1"/>
        <c:majorTickMark val="out"/>
        <c:minorTickMark val="none"/>
        <c:tickLblPos val="nextTo"/>
        <c:crossAx val="2120965320"/>
        <c:crosses val="autoZero"/>
        <c:crossBetween val="between"/>
      </c:valAx>
      <c:spPr>
        <a:noFill/>
        <a:ln w="25400">
          <a:noFill/>
        </a:ln>
      </c:spPr>
    </c:plotArea>
    <c:legend>
      <c:legendPos val="b"/>
      <c:layout>
        <c:manualLayout>
          <c:xMode val="edge"/>
          <c:yMode val="edge"/>
          <c:x val="0.10099433221498"/>
          <c:y val="0.80085083341700303"/>
          <c:w val="0.79533700114408801"/>
          <c:h val="7.4465452597626394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246903111002751"/>
          <c:w val="1"/>
          <c:h val="0.46293250864035901"/>
        </c:manualLayout>
      </c:layout>
      <c:barChart>
        <c:barDir val="col"/>
        <c:grouping val="clustered"/>
        <c:varyColors val="0"/>
        <c:ser>
          <c:idx val="0"/>
          <c:order val="0"/>
          <c:tx>
            <c:strRef>
              <c:f>Sheet1!$B$1</c:f>
              <c:strCache>
                <c:ptCount val="1"/>
                <c:pt idx="0">
                  <c:v>Total Very/Somewhat Important</c:v>
                </c:pt>
              </c:strCache>
            </c:strRef>
          </c:tx>
          <c:spPr>
            <a:solidFill>
              <a:srgbClr val="E33095"/>
            </a:solidFill>
            <a:ln>
              <a:solidFill>
                <a:schemeClr val="tx1"/>
              </a:solidFill>
            </a:ln>
          </c:spPr>
          <c:invertIfNegative val="0"/>
          <c:dLbls>
            <c:spPr>
              <a:noFill/>
              <a:ln>
                <a:noFill/>
              </a:ln>
              <a:effectLst/>
            </c:spPr>
            <c:txPr>
              <a:bodyPr/>
              <a:lstStyle/>
              <a:p>
                <a:pPr>
                  <a:defRPr sz="24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Total</c:v>
                </c:pt>
                <c:pt idx="1">
                  <c:v>Total Hunter</c:v>
                </c:pt>
                <c:pt idx="2">
                  <c:v>Total Angler</c:v>
                </c:pt>
                <c:pt idx="3">
                  <c:v>Both</c:v>
                </c:pt>
                <c:pt idx="4">
                  <c:v>Neither</c:v>
                </c:pt>
              </c:strCache>
            </c:strRef>
          </c:cat>
          <c:val>
            <c:numRef>
              <c:f>Sheet1!$B$2:$B$6</c:f>
              <c:numCache>
                <c:formatCode>0%</c:formatCode>
                <c:ptCount val="5"/>
                <c:pt idx="0">
                  <c:v>0.93</c:v>
                </c:pt>
                <c:pt idx="1">
                  <c:v>0.94</c:v>
                </c:pt>
                <c:pt idx="2">
                  <c:v>0.95</c:v>
                </c:pt>
                <c:pt idx="3">
                  <c:v>0.94</c:v>
                </c:pt>
                <c:pt idx="4">
                  <c:v>0.91</c:v>
                </c:pt>
              </c:numCache>
            </c:numRef>
          </c:val>
          <c:extLst>
            <c:ext xmlns:c16="http://schemas.microsoft.com/office/drawing/2014/chart" uri="{C3380CC4-5D6E-409C-BE32-E72D297353CC}">
              <c16:uniqueId val="{00000000-CA75-4622-96BD-4EC186E4BB51}"/>
            </c:ext>
          </c:extLst>
        </c:ser>
        <c:ser>
          <c:idx val="1"/>
          <c:order val="1"/>
          <c:tx>
            <c:strRef>
              <c:f>Sheet1!$C$1</c:f>
              <c:strCache>
                <c:ptCount val="1"/>
                <c:pt idx="0">
                  <c:v>Total Little/Not Important</c:v>
                </c:pt>
              </c:strCache>
            </c:strRef>
          </c:tx>
          <c:spPr>
            <a:solidFill>
              <a:srgbClr val="8A8484"/>
            </a:solidFill>
            <a:ln>
              <a:solidFill>
                <a:schemeClr val="tx1"/>
              </a:solidFill>
            </a:ln>
          </c:spPr>
          <c:invertIfNegative val="0"/>
          <c:dLbls>
            <c:spPr>
              <a:noFill/>
              <a:ln>
                <a:noFill/>
              </a:ln>
              <a:effectLst/>
            </c:spPr>
            <c:txPr>
              <a:bodyPr/>
              <a:lstStyle/>
              <a:p>
                <a:pPr>
                  <a:defRPr sz="2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Total</c:v>
                </c:pt>
                <c:pt idx="1">
                  <c:v>Total Hunter</c:v>
                </c:pt>
                <c:pt idx="2">
                  <c:v>Total Angler</c:v>
                </c:pt>
                <c:pt idx="3">
                  <c:v>Both</c:v>
                </c:pt>
                <c:pt idx="4">
                  <c:v>Neither</c:v>
                </c:pt>
              </c:strCache>
            </c:strRef>
          </c:cat>
          <c:val>
            <c:numRef>
              <c:f>Sheet1!$C$2:$C$6</c:f>
              <c:numCache>
                <c:formatCode>0%</c:formatCode>
                <c:ptCount val="5"/>
                <c:pt idx="0">
                  <c:v>7.0000000000000007E-2</c:v>
                </c:pt>
                <c:pt idx="1">
                  <c:v>0.06</c:v>
                </c:pt>
                <c:pt idx="2">
                  <c:v>0.05</c:v>
                </c:pt>
                <c:pt idx="3">
                  <c:v>0.06</c:v>
                </c:pt>
                <c:pt idx="4">
                  <c:v>0.09</c:v>
                </c:pt>
              </c:numCache>
            </c:numRef>
          </c:val>
          <c:extLst>
            <c:ext xmlns:c16="http://schemas.microsoft.com/office/drawing/2014/chart" uri="{C3380CC4-5D6E-409C-BE32-E72D297353CC}">
              <c16:uniqueId val="{00000001-CA75-4622-96BD-4EC186E4BB51}"/>
            </c:ext>
          </c:extLst>
        </c:ser>
        <c:dLbls>
          <c:dLblPos val="outEnd"/>
          <c:showLegendKey val="0"/>
          <c:showVal val="1"/>
          <c:showCatName val="0"/>
          <c:showSerName val="0"/>
          <c:showPercent val="0"/>
          <c:showBubbleSize val="0"/>
        </c:dLbls>
        <c:gapWidth val="75"/>
        <c:axId val="2121982360"/>
        <c:axId val="2121985720"/>
      </c:barChart>
      <c:catAx>
        <c:axId val="2121982360"/>
        <c:scaling>
          <c:orientation val="minMax"/>
        </c:scaling>
        <c:delete val="0"/>
        <c:axPos val="b"/>
        <c:numFmt formatCode="General" sourceLinked="1"/>
        <c:majorTickMark val="out"/>
        <c:minorTickMark val="none"/>
        <c:tickLblPos val="nextTo"/>
        <c:spPr>
          <a:ln>
            <a:noFill/>
          </a:ln>
        </c:spPr>
        <c:txPr>
          <a:bodyPr/>
          <a:lstStyle/>
          <a:p>
            <a:pPr>
              <a:defRPr sz="1400" b="1"/>
            </a:pPr>
            <a:endParaRPr lang="en-US"/>
          </a:p>
        </c:txPr>
        <c:crossAx val="2121985720"/>
        <c:crosses val="autoZero"/>
        <c:auto val="1"/>
        <c:lblAlgn val="ctr"/>
        <c:lblOffset val="100"/>
        <c:noMultiLvlLbl val="0"/>
      </c:catAx>
      <c:valAx>
        <c:axId val="2121985720"/>
        <c:scaling>
          <c:orientation val="minMax"/>
          <c:max val="1"/>
          <c:min val="-0.01"/>
        </c:scaling>
        <c:delete val="1"/>
        <c:axPos val="l"/>
        <c:numFmt formatCode="0%" sourceLinked="1"/>
        <c:majorTickMark val="out"/>
        <c:minorTickMark val="none"/>
        <c:tickLblPos val="nextTo"/>
        <c:crossAx val="2121982360"/>
        <c:crosses val="autoZero"/>
        <c:crossBetween val="between"/>
      </c:valAx>
      <c:spPr>
        <a:noFill/>
        <a:ln w="25400">
          <a:noFill/>
        </a:ln>
      </c:spPr>
    </c:plotArea>
    <c:legend>
      <c:legendPos val="b"/>
      <c:layout>
        <c:manualLayout>
          <c:xMode val="edge"/>
          <c:yMode val="edge"/>
          <c:x val="0.235042708254531"/>
          <c:y val="0.80113533363987099"/>
          <c:w val="0.52991452991453003"/>
          <c:h val="7.4479804572400304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5074570095687301E-2"/>
          <c:y val="0.154211968945104"/>
          <c:w val="0.98492542990431198"/>
          <c:h val="0.55562374029592398"/>
        </c:manualLayout>
      </c:layout>
      <c:barChart>
        <c:barDir val="col"/>
        <c:grouping val="clustered"/>
        <c:varyColors val="0"/>
        <c:ser>
          <c:idx val="0"/>
          <c:order val="0"/>
          <c:tx>
            <c:strRef>
              <c:f>Sheet1!$B$1</c:f>
              <c:strCache>
                <c:ptCount val="1"/>
                <c:pt idx="0">
                  <c:v>Total Support</c:v>
                </c:pt>
              </c:strCache>
            </c:strRef>
          </c:tx>
          <c:spPr>
            <a:solidFill>
              <a:srgbClr val="E33095"/>
            </a:solidFill>
            <a:ln>
              <a:solidFill>
                <a:schemeClr val="tx1"/>
              </a:solidFill>
            </a:ln>
          </c:spPr>
          <c:invertIfNegative val="0"/>
          <c:dPt>
            <c:idx val="0"/>
            <c:invertIfNegative val="0"/>
            <c:bubble3D val="0"/>
            <c:extLst>
              <c:ext xmlns:c16="http://schemas.microsoft.com/office/drawing/2014/chart" uri="{C3380CC4-5D6E-409C-BE32-E72D297353CC}">
                <c16:uniqueId val="{00000000-9A55-4359-AC40-9381C887071E}"/>
              </c:ext>
            </c:extLst>
          </c:dPt>
          <c:dLbls>
            <c:spPr>
              <a:noFill/>
              <a:ln>
                <a:noFill/>
              </a:ln>
              <a:effectLst/>
            </c:spPr>
            <c:txPr>
              <a:bodyPr/>
              <a:lstStyle/>
              <a:p>
                <a:pPr>
                  <a:defRPr sz="28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Sheet1!$B$2</c:f>
              <c:numCache>
                <c:formatCode>0%</c:formatCode>
                <c:ptCount val="1"/>
                <c:pt idx="0">
                  <c:v>0.63</c:v>
                </c:pt>
              </c:numCache>
            </c:numRef>
          </c:val>
          <c:extLst>
            <c:ext xmlns:c16="http://schemas.microsoft.com/office/drawing/2014/chart" uri="{C3380CC4-5D6E-409C-BE32-E72D297353CC}">
              <c16:uniqueId val="{00000001-9A55-4359-AC40-9381C887071E}"/>
            </c:ext>
          </c:extLst>
        </c:ser>
        <c:ser>
          <c:idx val="1"/>
          <c:order val="1"/>
          <c:tx>
            <c:strRef>
              <c:f>Sheet1!$C$1</c:f>
              <c:strCache>
                <c:ptCount val="1"/>
                <c:pt idx="0">
                  <c:v>Total Oppose</c:v>
                </c:pt>
              </c:strCache>
            </c:strRef>
          </c:tx>
          <c:spPr>
            <a:solidFill>
              <a:srgbClr val="8A8484"/>
            </a:solidFill>
            <a:ln>
              <a:solidFill>
                <a:schemeClr val="tx1"/>
              </a:solidFill>
            </a:ln>
          </c:spPr>
          <c:invertIfNegative val="0"/>
          <c:dLbls>
            <c:spPr>
              <a:noFill/>
              <a:ln>
                <a:noFill/>
              </a:ln>
              <a:effectLst/>
            </c:spPr>
            <c:txPr>
              <a:bodyPr/>
              <a:lstStyle/>
              <a:p>
                <a:pPr>
                  <a:defRPr sz="2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Sheet1!$C$2</c:f>
              <c:numCache>
                <c:formatCode>0%</c:formatCode>
                <c:ptCount val="1"/>
                <c:pt idx="0">
                  <c:v>0.35</c:v>
                </c:pt>
              </c:numCache>
            </c:numRef>
          </c:val>
          <c:extLst>
            <c:ext xmlns:c16="http://schemas.microsoft.com/office/drawing/2014/chart" uri="{C3380CC4-5D6E-409C-BE32-E72D297353CC}">
              <c16:uniqueId val="{00000002-9A55-4359-AC40-9381C887071E}"/>
            </c:ext>
          </c:extLst>
        </c:ser>
        <c:dLbls>
          <c:dLblPos val="outEnd"/>
          <c:showLegendKey val="0"/>
          <c:showVal val="1"/>
          <c:showCatName val="0"/>
          <c:showSerName val="0"/>
          <c:showPercent val="0"/>
          <c:showBubbleSize val="0"/>
        </c:dLbls>
        <c:gapWidth val="75"/>
        <c:axId val="2119558168"/>
        <c:axId val="2119561224"/>
      </c:barChart>
      <c:catAx>
        <c:axId val="2119558168"/>
        <c:scaling>
          <c:orientation val="minMax"/>
        </c:scaling>
        <c:delete val="1"/>
        <c:axPos val="b"/>
        <c:numFmt formatCode="General" sourceLinked="1"/>
        <c:majorTickMark val="out"/>
        <c:minorTickMark val="none"/>
        <c:tickLblPos val="nextTo"/>
        <c:crossAx val="2119561224"/>
        <c:crosses val="autoZero"/>
        <c:auto val="1"/>
        <c:lblAlgn val="ctr"/>
        <c:lblOffset val="100"/>
        <c:noMultiLvlLbl val="0"/>
      </c:catAx>
      <c:valAx>
        <c:axId val="2119561224"/>
        <c:scaling>
          <c:orientation val="minMax"/>
          <c:max val="1"/>
          <c:min val="-0.01"/>
        </c:scaling>
        <c:delete val="1"/>
        <c:axPos val="l"/>
        <c:numFmt formatCode="0%" sourceLinked="1"/>
        <c:majorTickMark val="out"/>
        <c:minorTickMark val="none"/>
        <c:tickLblPos val="nextTo"/>
        <c:crossAx val="2119558168"/>
        <c:crosses val="autoZero"/>
        <c:crossBetween val="between"/>
      </c:valAx>
      <c:spPr>
        <a:noFill/>
        <a:ln w="25400">
          <a:noFill/>
        </a:ln>
      </c:spPr>
    </c:plotArea>
    <c:legend>
      <c:legendPos val="b"/>
      <c:layout>
        <c:manualLayout>
          <c:xMode val="edge"/>
          <c:yMode val="edge"/>
          <c:x val="0.230110378361715"/>
          <c:y val="0.81272358599918104"/>
          <c:w val="0.56388940520681496"/>
          <c:h val="5.91328396499336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17425327787249401"/>
          <c:w val="1"/>
          <c:h val="0.53558234177061603"/>
        </c:manualLayout>
      </c:layout>
      <c:barChart>
        <c:barDir val="col"/>
        <c:grouping val="clustered"/>
        <c:varyColors val="0"/>
        <c:ser>
          <c:idx val="0"/>
          <c:order val="0"/>
          <c:tx>
            <c:strRef>
              <c:f>Sheet1!$B$1</c:f>
              <c:strCache>
                <c:ptCount val="1"/>
                <c:pt idx="0">
                  <c:v>Total Support</c:v>
                </c:pt>
              </c:strCache>
            </c:strRef>
          </c:tx>
          <c:spPr>
            <a:solidFill>
              <a:srgbClr val="E33095"/>
            </a:solidFill>
            <a:ln>
              <a:solidFill>
                <a:schemeClr val="tx1"/>
              </a:solidFill>
            </a:ln>
          </c:spPr>
          <c:invertIfNegative val="0"/>
          <c:dLbls>
            <c:spPr>
              <a:noFill/>
              <a:ln>
                <a:noFill/>
              </a:ln>
              <a:effectLst/>
            </c:spPr>
            <c:txPr>
              <a:bodyPr/>
              <a:lstStyle/>
              <a:p>
                <a:pPr>
                  <a:defRPr sz="24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c:v>
                </c:pt>
                <c:pt idx="1">
                  <c:v>Republicans</c:v>
                </c:pt>
                <c:pt idx="2">
                  <c:v>Ind/Unaffiliateds</c:v>
                </c:pt>
                <c:pt idx="3">
                  <c:v>Democrats</c:v>
                </c:pt>
              </c:strCache>
            </c:strRef>
          </c:cat>
          <c:val>
            <c:numRef>
              <c:f>Sheet1!$B$2:$B$5</c:f>
              <c:numCache>
                <c:formatCode>0%</c:formatCode>
                <c:ptCount val="4"/>
                <c:pt idx="0">
                  <c:v>0.63</c:v>
                </c:pt>
                <c:pt idx="1">
                  <c:v>0.56000000000000005</c:v>
                </c:pt>
                <c:pt idx="2">
                  <c:v>0.49</c:v>
                </c:pt>
                <c:pt idx="3">
                  <c:v>0.93</c:v>
                </c:pt>
              </c:numCache>
            </c:numRef>
          </c:val>
          <c:extLst>
            <c:ext xmlns:c16="http://schemas.microsoft.com/office/drawing/2014/chart" uri="{C3380CC4-5D6E-409C-BE32-E72D297353CC}">
              <c16:uniqueId val="{00000000-CA75-4622-96BD-4EC186E4BB51}"/>
            </c:ext>
          </c:extLst>
        </c:ser>
        <c:ser>
          <c:idx val="1"/>
          <c:order val="1"/>
          <c:tx>
            <c:strRef>
              <c:f>Sheet1!$C$1</c:f>
              <c:strCache>
                <c:ptCount val="1"/>
                <c:pt idx="0">
                  <c:v>Total Oppose</c:v>
                </c:pt>
              </c:strCache>
            </c:strRef>
          </c:tx>
          <c:spPr>
            <a:solidFill>
              <a:srgbClr val="8A8484"/>
            </a:solidFill>
            <a:ln>
              <a:solidFill>
                <a:schemeClr val="tx1"/>
              </a:solidFill>
            </a:ln>
          </c:spPr>
          <c:invertIfNegative val="0"/>
          <c:dLbls>
            <c:spPr>
              <a:noFill/>
              <a:ln>
                <a:noFill/>
              </a:ln>
              <a:effectLst/>
            </c:spPr>
            <c:txPr>
              <a:bodyPr/>
              <a:lstStyle/>
              <a:p>
                <a:pPr>
                  <a:defRPr sz="2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c:v>
                </c:pt>
                <c:pt idx="1">
                  <c:v>Republicans</c:v>
                </c:pt>
                <c:pt idx="2">
                  <c:v>Ind/Unaffiliateds</c:v>
                </c:pt>
                <c:pt idx="3">
                  <c:v>Democrats</c:v>
                </c:pt>
              </c:strCache>
            </c:strRef>
          </c:cat>
          <c:val>
            <c:numRef>
              <c:f>Sheet1!$C$2:$C$5</c:f>
              <c:numCache>
                <c:formatCode>0%</c:formatCode>
                <c:ptCount val="4"/>
                <c:pt idx="0">
                  <c:v>0.35</c:v>
                </c:pt>
                <c:pt idx="1">
                  <c:v>0.44</c:v>
                </c:pt>
                <c:pt idx="2">
                  <c:v>0.48</c:v>
                </c:pt>
                <c:pt idx="3">
                  <c:v>0.06</c:v>
                </c:pt>
              </c:numCache>
            </c:numRef>
          </c:val>
          <c:extLst>
            <c:ext xmlns:c16="http://schemas.microsoft.com/office/drawing/2014/chart" uri="{C3380CC4-5D6E-409C-BE32-E72D297353CC}">
              <c16:uniqueId val="{00000001-CA75-4622-96BD-4EC186E4BB51}"/>
            </c:ext>
          </c:extLst>
        </c:ser>
        <c:dLbls>
          <c:dLblPos val="outEnd"/>
          <c:showLegendKey val="0"/>
          <c:showVal val="1"/>
          <c:showCatName val="0"/>
          <c:showSerName val="0"/>
          <c:showPercent val="0"/>
          <c:showBubbleSize val="0"/>
        </c:dLbls>
        <c:gapWidth val="75"/>
        <c:axId val="2118798328"/>
        <c:axId val="2121053672"/>
      </c:barChart>
      <c:catAx>
        <c:axId val="2118798328"/>
        <c:scaling>
          <c:orientation val="minMax"/>
        </c:scaling>
        <c:delete val="0"/>
        <c:axPos val="b"/>
        <c:numFmt formatCode="General" sourceLinked="1"/>
        <c:majorTickMark val="out"/>
        <c:minorTickMark val="none"/>
        <c:tickLblPos val="nextTo"/>
        <c:spPr>
          <a:ln>
            <a:noFill/>
          </a:ln>
        </c:spPr>
        <c:txPr>
          <a:bodyPr/>
          <a:lstStyle/>
          <a:p>
            <a:pPr>
              <a:defRPr sz="1400" b="1"/>
            </a:pPr>
            <a:endParaRPr lang="en-US"/>
          </a:p>
        </c:txPr>
        <c:crossAx val="2121053672"/>
        <c:crosses val="autoZero"/>
        <c:auto val="1"/>
        <c:lblAlgn val="ctr"/>
        <c:lblOffset val="100"/>
        <c:noMultiLvlLbl val="0"/>
      </c:catAx>
      <c:valAx>
        <c:axId val="2121053672"/>
        <c:scaling>
          <c:orientation val="minMax"/>
          <c:max val="1"/>
          <c:min val="-0.01"/>
        </c:scaling>
        <c:delete val="1"/>
        <c:axPos val="l"/>
        <c:numFmt formatCode="0%" sourceLinked="1"/>
        <c:majorTickMark val="out"/>
        <c:minorTickMark val="none"/>
        <c:tickLblPos val="nextTo"/>
        <c:crossAx val="2118798328"/>
        <c:crosses val="autoZero"/>
        <c:crossBetween val="between"/>
      </c:valAx>
      <c:spPr>
        <a:noFill/>
        <a:ln w="25400">
          <a:noFill/>
        </a:ln>
      </c:spPr>
    </c:plotArea>
    <c:legend>
      <c:legendPos val="b"/>
      <c:layout>
        <c:manualLayout>
          <c:xMode val="edge"/>
          <c:yMode val="edge"/>
          <c:x val="0.235042708254531"/>
          <c:y val="0.79612500032054301"/>
          <c:w val="0.52991452991453003"/>
          <c:h val="7.4479804572400304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154211968945104"/>
          <c:w val="1"/>
          <c:h val="0.55562374029592398"/>
        </c:manualLayout>
      </c:layout>
      <c:barChart>
        <c:barDir val="col"/>
        <c:grouping val="clustered"/>
        <c:varyColors val="0"/>
        <c:ser>
          <c:idx val="0"/>
          <c:order val="0"/>
          <c:tx>
            <c:strRef>
              <c:f>Sheet1!$B$1</c:f>
              <c:strCache>
                <c:ptCount val="1"/>
                <c:pt idx="0">
                  <c:v>Total Support</c:v>
                </c:pt>
              </c:strCache>
            </c:strRef>
          </c:tx>
          <c:spPr>
            <a:solidFill>
              <a:srgbClr val="E33095"/>
            </a:solidFill>
            <a:ln>
              <a:solidFill>
                <a:schemeClr val="tx1"/>
              </a:solidFill>
            </a:ln>
          </c:spPr>
          <c:invertIfNegative val="0"/>
          <c:dLbls>
            <c:spPr>
              <a:noFill/>
              <a:ln>
                <a:noFill/>
              </a:ln>
              <a:effectLst/>
            </c:spPr>
            <c:txPr>
              <a:bodyPr/>
              <a:lstStyle/>
              <a:p>
                <a:pPr>
                  <a:defRPr sz="24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c:v>
                </c:pt>
                <c:pt idx="1">
                  <c:v>One Outdoor Rec Activity</c:v>
                </c:pt>
                <c:pt idx="2">
                  <c:v>Two Outdoor Rec Activities</c:v>
                </c:pt>
                <c:pt idx="3">
                  <c:v>3+ Outdoor Rec Activities</c:v>
                </c:pt>
              </c:strCache>
            </c:strRef>
          </c:cat>
          <c:val>
            <c:numRef>
              <c:f>Sheet1!$B$2:$B$5</c:f>
              <c:numCache>
                <c:formatCode>0%</c:formatCode>
                <c:ptCount val="4"/>
                <c:pt idx="0">
                  <c:v>0.63</c:v>
                </c:pt>
                <c:pt idx="1">
                  <c:v>0.54</c:v>
                </c:pt>
                <c:pt idx="2">
                  <c:v>0.72</c:v>
                </c:pt>
                <c:pt idx="3">
                  <c:v>0.66</c:v>
                </c:pt>
              </c:numCache>
            </c:numRef>
          </c:val>
          <c:extLst>
            <c:ext xmlns:c16="http://schemas.microsoft.com/office/drawing/2014/chart" uri="{C3380CC4-5D6E-409C-BE32-E72D297353CC}">
              <c16:uniqueId val="{00000000-CA75-4622-96BD-4EC186E4BB51}"/>
            </c:ext>
          </c:extLst>
        </c:ser>
        <c:ser>
          <c:idx val="1"/>
          <c:order val="1"/>
          <c:tx>
            <c:strRef>
              <c:f>Sheet1!$C$1</c:f>
              <c:strCache>
                <c:ptCount val="1"/>
                <c:pt idx="0">
                  <c:v>Total Oppose</c:v>
                </c:pt>
              </c:strCache>
            </c:strRef>
          </c:tx>
          <c:spPr>
            <a:solidFill>
              <a:srgbClr val="8A8484"/>
            </a:solidFill>
            <a:ln>
              <a:solidFill>
                <a:schemeClr val="tx1"/>
              </a:solidFill>
            </a:ln>
          </c:spPr>
          <c:invertIfNegative val="0"/>
          <c:dLbls>
            <c:spPr>
              <a:noFill/>
              <a:ln>
                <a:noFill/>
              </a:ln>
              <a:effectLst/>
            </c:spPr>
            <c:txPr>
              <a:bodyPr/>
              <a:lstStyle/>
              <a:p>
                <a:pPr>
                  <a:defRPr sz="2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c:v>
                </c:pt>
                <c:pt idx="1">
                  <c:v>One Outdoor Rec Activity</c:v>
                </c:pt>
                <c:pt idx="2">
                  <c:v>Two Outdoor Rec Activities</c:v>
                </c:pt>
                <c:pt idx="3">
                  <c:v>3+ Outdoor Rec Activities</c:v>
                </c:pt>
              </c:strCache>
            </c:strRef>
          </c:cat>
          <c:val>
            <c:numRef>
              <c:f>Sheet1!$C$2:$C$5</c:f>
              <c:numCache>
                <c:formatCode>0%</c:formatCode>
                <c:ptCount val="4"/>
                <c:pt idx="0">
                  <c:v>0.35</c:v>
                </c:pt>
                <c:pt idx="1">
                  <c:v>0.43</c:v>
                </c:pt>
                <c:pt idx="2">
                  <c:v>0.27</c:v>
                </c:pt>
                <c:pt idx="3">
                  <c:v>0.33</c:v>
                </c:pt>
              </c:numCache>
            </c:numRef>
          </c:val>
          <c:extLst>
            <c:ext xmlns:c16="http://schemas.microsoft.com/office/drawing/2014/chart" uri="{C3380CC4-5D6E-409C-BE32-E72D297353CC}">
              <c16:uniqueId val="{00000001-CA75-4622-96BD-4EC186E4BB51}"/>
            </c:ext>
          </c:extLst>
        </c:ser>
        <c:dLbls>
          <c:dLblPos val="outEnd"/>
          <c:showLegendKey val="0"/>
          <c:showVal val="1"/>
          <c:showCatName val="0"/>
          <c:showSerName val="0"/>
          <c:showPercent val="0"/>
          <c:showBubbleSize val="0"/>
        </c:dLbls>
        <c:gapWidth val="75"/>
        <c:axId val="2122131176"/>
        <c:axId val="2122134536"/>
      </c:barChart>
      <c:catAx>
        <c:axId val="2122131176"/>
        <c:scaling>
          <c:orientation val="minMax"/>
        </c:scaling>
        <c:delete val="0"/>
        <c:axPos val="b"/>
        <c:numFmt formatCode="General" sourceLinked="1"/>
        <c:majorTickMark val="out"/>
        <c:minorTickMark val="none"/>
        <c:tickLblPos val="nextTo"/>
        <c:spPr>
          <a:ln>
            <a:noFill/>
          </a:ln>
        </c:spPr>
        <c:txPr>
          <a:bodyPr/>
          <a:lstStyle/>
          <a:p>
            <a:pPr>
              <a:defRPr sz="1400" b="1"/>
            </a:pPr>
            <a:endParaRPr lang="en-US"/>
          </a:p>
        </c:txPr>
        <c:crossAx val="2122134536"/>
        <c:crosses val="autoZero"/>
        <c:auto val="1"/>
        <c:lblAlgn val="ctr"/>
        <c:lblOffset val="100"/>
        <c:noMultiLvlLbl val="0"/>
      </c:catAx>
      <c:valAx>
        <c:axId val="2122134536"/>
        <c:scaling>
          <c:orientation val="minMax"/>
          <c:max val="1"/>
          <c:min val="-0.01"/>
        </c:scaling>
        <c:delete val="1"/>
        <c:axPos val="l"/>
        <c:numFmt formatCode="0%" sourceLinked="1"/>
        <c:majorTickMark val="out"/>
        <c:minorTickMark val="none"/>
        <c:tickLblPos val="nextTo"/>
        <c:crossAx val="2122131176"/>
        <c:crosses val="autoZero"/>
        <c:crossBetween val="between"/>
      </c:valAx>
      <c:spPr>
        <a:noFill/>
        <a:ln w="25400">
          <a:noFill/>
        </a:ln>
      </c:spPr>
    </c:plotArea>
    <c:legend>
      <c:legendPos val="b"/>
      <c:layout>
        <c:manualLayout>
          <c:xMode val="edge"/>
          <c:yMode val="edge"/>
          <c:x val="0.235042708254531"/>
          <c:y val="0.80364050029953504"/>
          <c:w val="0.52991452991453003"/>
          <c:h val="7.4479804572400304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154211968945104"/>
          <c:w val="1"/>
          <c:h val="0.55562374029592398"/>
        </c:manualLayout>
      </c:layout>
      <c:barChart>
        <c:barDir val="col"/>
        <c:grouping val="clustered"/>
        <c:varyColors val="0"/>
        <c:ser>
          <c:idx val="0"/>
          <c:order val="0"/>
          <c:tx>
            <c:strRef>
              <c:f>Sheet1!$B$1</c:f>
              <c:strCache>
                <c:ptCount val="1"/>
                <c:pt idx="0">
                  <c:v>Total Support</c:v>
                </c:pt>
              </c:strCache>
            </c:strRef>
          </c:tx>
          <c:spPr>
            <a:solidFill>
              <a:srgbClr val="E33095"/>
            </a:solidFill>
            <a:ln>
              <a:solidFill>
                <a:schemeClr val="tx1"/>
              </a:solidFill>
            </a:ln>
          </c:spPr>
          <c:invertIfNegative val="0"/>
          <c:dLbls>
            <c:spPr>
              <a:noFill/>
              <a:ln>
                <a:noFill/>
              </a:ln>
              <a:effectLst/>
            </c:spPr>
            <c:txPr>
              <a:bodyPr/>
              <a:lstStyle/>
              <a:p>
                <a:pPr>
                  <a:defRPr sz="20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Total</c:v>
                </c:pt>
                <c:pt idx="1">
                  <c:v>Hiking or Trail Running</c:v>
                </c:pt>
                <c:pt idx="2">
                  <c:v>Camping</c:v>
                </c:pt>
                <c:pt idx="3">
                  <c:v>Bird Watching and Viewing Wildlife</c:v>
                </c:pt>
                <c:pt idx="4">
                  <c:v>Snowshoeing, Skiing, Boarding</c:v>
                </c:pt>
                <c:pt idx="5">
                  <c:v>ORV or Snowmobile</c:v>
                </c:pt>
                <c:pt idx="6">
                  <c:v>Kayaking, Canoeing, Boating</c:v>
                </c:pt>
                <c:pt idx="7">
                  <c:v>Mountain Biking</c:v>
                </c:pt>
              </c:strCache>
            </c:strRef>
          </c:cat>
          <c:val>
            <c:numRef>
              <c:f>Sheet1!$B$2:$B$9</c:f>
              <c:numCache>
                <c:formatCode>0%</c:formatCode>
                <c:ptCount val="8"/>
                <c:pt idx="0">
                  <c:v>0.63</c:v>
                </c:pt>
                <c:pt idx="1">
                  <c:v>0.69</c:v>
                </c:pt>
                <c:pt idx="2">
                  <c:v>0.66</c:v>
                </c:pt>
                <c:pt idx="3">
                  <c:v>0.71</c:v>
                </c:pt>
                <c:pt idx="4">
                  <c:v>0.72</c:v>
                </c:pt>
                <c:pt idx="5">
                  <c:v>0.52</c:v>
                </c:pt>
                <c:pt idx="6">
                  <c:v>0.63</c:v>
                </c:pt>
                <c:pt idx="7">
                  <c:v>0.73</c:v>
                </c:pt>
              </c:numCache>
            </c:numRef>
          </c:val>
          <c:extLst>
            <c:ext xmlns:c16="http://schemas.microsoft.com/office/drawing/2014/chart" uri="{C3380CC4-5D6E-409C-BE32-E72D297353CC}">
              <c16:uniqueId val="{00000000-CA75-4622-96BD-4EC186E4BB51}"/>
            </c:ext>
          </c:extLst>
        </c:ser>
        <c:ser>
          <c:idx val="1"/>
          <c:order val="1"/>
          <c:tx>
            <c:strRef>
              <c:f>Sheet1!$C$1</c:f>
              <c:strCache>
                <c:ptCount val="1"/>
                <c:pt idx="0">
                  <c:v>Total Oppose</c:v>
                </c:pt>
              </c:strCache>
            </c:strRef>
          </c:tx>
          <c:spPr>
            <a:solidFill>
              <a:srgbClr val="8A8484"/>
            </a:solidFill>
            <a:ln>
              <a:solidFill>
                <a:schemeClr val="tx1"/>
              </a:solidFill>
            </a:ln>
          </c:spPr>
          <c:invertIfNegative val="0"/>
          <c:dLbls>
            <c:spPr>
              <a:noFill/>
              <a:ln>
                <a:noFill/>
              </a:ln>
              <a:effectLst/>
            </c:spPr>
            <c:txPr>
              <a:bodyPr/>
              <a:lstStyle/>
              <a:p>
                <a:pPr>
                  <a:defRPr sz="2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Total</c:v>
                </c:pt>
                <c:pt idx="1">
                  <c:v>Hiking or Trail Running</c:v>
                </c:pt>
                <c:pt idx="2">
                  <c:v>Camping</c:v>
                </c:pt>
                <c:pt idx="3">
                  <c:v>Bird Watching and Viewing Wildlife</c:v>
                </c:pt>
                <c:pt idx="4">
                  <c:v>Snowshoeing, Skiing, Boarding</c:v>
                </c:pt>
                <c:pt idx="5">
                  <c:v>ORV or Snowmobile</c:v>
                </c:pt>
                <c:pt idx="6">
                  <c:v>Kayaking, Canoeing, Boating</c:v>
                </c:pt>
                <c:pt idx="7">
                  <c:v>Mountain Biking</c:v>
                </c:pt>
              </c:strCache>
            </c:strRef>
          </c:cat>
          <c:val>
            <c:numRef>
              <c:f>Sheet1!$C$2:$C$9</c:f>
              <c:numCache>
                <c:formatCode>0%</c:formatCode>
                <c:ptCount val="8"/>
                <c:pt idx="0">
                  <c:v>0.35</c:v>
                </c:pt>
                <c:pt idx="1">
                  <c:v>0.28999999999999998</c:v>
                </c:pt>
                <c:pt idx="2">
                  <c:v>0.33</c:v>
                </c:pt>
                <c:pt idx="3">
                  <c:v>0.27</c:v>
                </c:pt>
                <c:pt idx="4">
                  <c:v>0.27</c:v>
                </c:pt>
                <c:pt idx="5">
                  <c:v>0.48</c:v>
                </c:pt>
                <c:pt idx="6">
                  <c:v>0.36</c:v>
                </c:pt>
                <c:pt idx="7">
                  <c:v>0.25</c:v>
                </c:pt>
              </c:numCache>
            </c:numRef>
          </c:val>
          <c:extLst>
            <c:ext xmlns:c16="http://schemas.microsoft.com/office/drawing/2014/chart" uri="{C3380CC4-5D6E-409C-BE32-E72D297353CC}">
              <c16:uniqueId val="{00000001-CA75-4622-96BD-4EC186E4BB51}"/>
            </c:ext>
          </c:extLst>
        </c:ser>
        <c:dLbls>
          <c:dLblPos val="outEnd"/>
          <c:showLegendKey val="0"/>
          <c:showVal val="1"/>
          <c:showCatName val="0"/>
          <c:showSerName val="0"/>
          <c:showPercent val="0"/>
          <c:showBubbleSize val="0"/>
        </c:dLbls>
        <c:gapWidth val="75"/>
        <c:axId val="2122174488"/>
        <c:axId val="2122177848"/>
      </c:barChart>
      <c:catAx>
        <c:axId val="2122174488"/>
        <c:scaling>
          <c:orientation val="minMax"/>
        </c:scaling>
        <c:delete val="0"/>
        <c:axPos val="b"/>
        <c:numFmt formatCode="General" sourceLinked="1"/>
        <c:majorTickMark val="out"/>
        <c:minorTickMark val="none"/>
        <c:tickLblPos val="nextTo"/>
        <c:spPr>
          <a:ln>
            <a:noFill/>
          </a:ln>
        </c:spPr>
        <c:txPr>
          <a:bodyPr/>
          <a:lstStyle/>
          <a:p>
            <a:pPr>
              <a:defRPr sz="1400" b="1"/>
            </a:pPr>
            <a:endParaRPr lang="en-US"/>
          </a:p>
        </c:txPr>
        <c:crossAx val="2122177848"/>
        <c:crosses val="autoZero"/>
        <c:auto val="1"/>
        <c:lblAlgn val="ctr"/>
        <c:lblOffset val="100"/>
        <c:noMultiLvlLbl val="0"/>
      </c:catAx>
      <c:valAx>
        <c:axId val="2122177848"/>
        <c:scaling>
          <c:orientation val="minMax"/>
          <c:max val="1"/>
          <c:min val="-0.01"/>
        </c:scaling>
        <c:delete val="1"/>
        <c:axPos val="l"/>
        <c:numFmt formatCode="0%" sourceLinked="1"/>
        <c:majorTickMark val="out"/>
        <c:minorTickMark val="none"/>
        <c:tickLblPos val="nextTo"/>
        <c:crossAx val="2122174488"/>
        <c:crosses val="autoZero"/>
        <c:crossBetween val="between"/>
      </c:valAx>
      <c:spPr>
        <a:noFill/>
        <a:ln w="25400">
          <a:noFill/>
        </a:ln>
      </c:spPr>
    </c:plotArea>
    <c:legend>
      <c:legendPos val="b"/>
      <c:layout>
        <c:manualLayout>
          <c:xMode val="edge"/>
          <c:yMode val="edge"/>
          <c:x val="0.235042708254531"/>
          <c:y val="0.818671500257519"/>
          <c:w val="0.52991452991453003"/>
          <c:h val="7.4479804572400304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5074570095687301E-2"/>
          <c:y val="0.154211968945104"/>
          <c:w val="0.98492542990431198"/>
          <c:h val="0.55562374029592398"/>
        </c:manualLayout>
      </c:layout>
      <c:barChart>
        <c:barDir val="col"/>
        <c:grouping val="clustered"/>
        <c:varyColors val="0"/>
        <c:ser>
          <c:idx val="0"/>
          <c:order val="0"/>
          <c:tx>
            <c:strRef>
              <c:f>Sheet1!$B$1</c:f>
              <c:strCache>
                <c:ptCount val="1"/>
                <c:pt idx="0">
                  <c:v>Total Support</c:v>
                </c:pt>
              </c:strCache>
            </c:strRef>
          </c:tx>
          <c:spPr>
            <a:solidFill>
              <a:srgbClr val="E33095"/>
            </a:solidFill>
            <a:ln>
              <a:solidFill>
                <a:schemeClr val="tx1"/>
              </a:solidFill>
            </a:ln>
          </c:spPr>
          <c:invertIfNegative val="0"/>
          <c:dPt>
            <c:idx val="0"/>
            <c:invertIfNegative val="0"/>
            <c:bubble3D val="0"/>
            <c:extLst>
              <c:ext xmlns:c16="http://schemas.microsoft.com/office/drawing/2014/chart" uri="{C3380CC4-5D6E-409C-BE32-E72D297353CC}">
                <c16:uniqueId val="{00000000-9A55-4359-AC40-9381C887071E}"/>
              </c:ext>
            </c:extLst>
          </c:dPt>
          <c:dLbls>
            <c:spPr>
              <a:noFill/>
              <a:ln>
                <a:noFill/>
              </a:ln>
              <a:effectLst/>
            </c:spPr>
            <c:txPr>
              <a:bodyPr/>
              <a:lstStyle/>
              <a:p>
                <a:pPr>
                  <a:defRPr sz="28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Sheet1!$B$2</c:f>
              <c:numCache>
                <c:formatCode>0%</c:formatCode>
                <c:ptCount val="1"/>
                <c:pt idx="0">
                  <c:v>0.69</c:v>
                </c:pt>
              </c:numCache>
            </c:numRef>
          </c:val>
          <c:extLst>
            <c:ext xmlns:c16="http://schemas.microsoft.com/office/drawing/2014/chart" uri="{C3380CC4-5D6E-409C-BE32-E72D297353CC}">
              <c16:uniqueId val="{00000001-9A55-4359-AC40-9381C887071E}"/>
            </c:ext>
          </c:extLst>
        </c:ser>
        <c:ser>
          <c:idx val="1"/>
          <c:order val="1"/>
          <c:tx>
            <c:strRef>
              <c:f>Sheet1!$C$1</c:f>
              <c:strCache>
                <c:ptCount val="1"/>
                <c:pt idx="0">
                  <c:v>Total Oppose</c:v>
                </c:pt>
              </c:strCache>
            </c:strRef>
          </c:tx>
          <c:spPr>
            <a:solidFill>
              <a:srgbClr val="8A8484"/>
            </a:solidFill>
            <a:ln>
              <a:solidFill>
                <a:schemeClr val="tx1"/>
              </a:solidFill>
            </a:ln>
          </c:spPr>
          <c:invertIfNegative val="0"/>
          <c:dLbls>
            <c:spPr>
              <a:noFill/>
              <a:ln>
                <a:noFill/>
              </a:ln>
              <a:effectLst/>
            </c:spPr>
            <c:txPr>
              <a:bodyPr/>
              <a:lstStyle/>
              <a:p>
                <a:pPr>
                  <a:defRPr sz="2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Sheet1!$C$2</c:f>
              <c:numCache>
                <c:formatCode>0%</c:formatCode>
                <c:ptCount val="1"/>
                <c:pt idx="0">
                  <c:v>0.3</c:v>
                </c:pt>
              </c:numCache>
            </c:numRef>
          </c:val>
          <c:extLst>
            <c:ext xmlns:c16="http://schemas.microsoft.com/office/drawing/2014/chart" uri="{C3380CC4-5D6E-409C-BE32-E72D297353CC}">
              <c16:uniqueId val="{00000002-9A55-4359-AC40-9381C887071E}"/>
            </c:ext>
          </c:extLst>
        </c:ser>
        <c:dLbls>
          <c:dLblPos val="outEnd"/>
          <c:showLegendKey val="0"/>
          <c:showVal val="1"/>
          <c:showCatName val="0"/>
          <c:showSerName val="0"/>
          <c:showPercent val="0"/>
          <c:showBubbleSize val="0"/>
        </c:dLbls>
        <c:gapWidth val="75"/>
        <c:axId val="2122223608"/>
        <c:axId val="2122226664"/>
      </c:barChart>
      <c:catAx>
        <c:axId val="2122223608"/>
        <c:scaling>
          <c:orientation val="minMax"/>
        </c:scaling>
        <c:delete val="1"/>
        <c:axPos val="b"/>
        <c:numFmt formatCode="General" sourceLinked="1"/>
        <c:majorTickMark val="out"/>
        <c:minorTickMark val="none"/>
        <c:tickLblPos val="nextTo"/>
        <c:crossAx val="2122226664"/>
        <c:crosses val="autoZero"/>
        <c:auto val="1"/>
        <c:lblAlgn val="ctr"/>
        <c:lblOffset val="100"/>
        <c:noMultiLvlLbl val="0"/>
      </c:catAx>
      <c:valAx>
        <c:axId val="2122226664"/>
        <c:scaling>
          <c:orientation val="minMax"/>
          <c:max val="1"/>
          <c:min val="-0.01"/>
        </c:scaling>
        <c:delete val="1"/>
        <c:axPos val="l"/>
        <c:numFmt formatCode="0%" sourceLinked="1"/>
        <c:majorTickMark val="out"/>
        <c:minorTickMark val="none"/>
        <c:tickLblPos val="nextTo"/>
        <c:crossAx val="2122223608"/>
        <c:crosses val="autoZero"/>
        <c:crossBetween val="between"/>
      </c:valAx>
      <c:spPr>
        <a:noFill/>
        <a:ln w="25400">
          <a:noFill/>
        </a:ln>
      </c:spPr>
    </c:plotArea>
    <c:legend>
      <c:legendPos val="b"/>
      <c:layout>
        <c:manualLayout>
          <c:xMode val="edge"/>
          <c:yMode val="edge"/>
          <c:x val="0.217246042908468"/>
          <c:y val="0.76137404319206003"/>
          <c:w val="0.56388940520681496"/>
          <c:h val="5.91328396499336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
          <c:y val="0.195649739867756"/>
          <c:w val="1"/>
          <c:h val="0.509824165165772"/>
        </c:manualLayout>
      </c:layout>
      <c:barChart>
        <c:barDir val="col"/>
        <c:grouping val="clustered"/>
        <c:varyColors val="0"/>
        <c:ser>
          <c:idx val="0"/>
          <c:order val="0"/>
          <c:tx>
            <c:strRef>
              <c:f>Sheet1!$B$1</c:f>
              <c:strCache>
                <c:ptCount val="1"/>
                <c:pt idx="0">
                  <c:v>Total Support</c:v>
                </c:pt>
              </c:strCache>
            </c:strRef>
          </c:tx>
          <c:spPr>
            <a:solidFill>
              <a:srgbClr val="E33095"/>
            </a:solidFill>
            <a:ln>
              <a:solidFill>
                <a:schemeClr val="tx1"/>
              </a:solidFill>
            </a:ln>
          </c:spPr>
          <c:invertIfNegative val="0"/>
          <c:dPt>
            <c:idx val="0"/>
            <c:invertIfNegative val="0"/>
            <c:bubble3D val="0"/>
            <c:extLst>
              <c:ext xmlns:c16="http://schemas.microsoft.com/office/drawing/2014/chart" uri="{C3380CC4-5D6E-409C-BE32-E72D297353CC}">
                <c16:uniqueId val="{00000000-890A-439C-AFDB-E3B6A8934FE6}"/>
              </c:ext>
            </c:extLst>
          </c:dPt>
          <c:dLbls>
            <c:spPr>
              <a:noFill/>
              <a:ln>
                <a:noFill/>
              </a:ln>
              <a:effectLst/>
            </c:spPr>
            <c:txPr>
              <a:bodyPr/>
              <a:lstStyle/>
              <a:p>
                <a:pPr>
                  <a:defRPr sz="2800" b="1">
                    <a:solidFill>
                      <a:sysClr val="windowText" lastClr="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Sheet1!$B$2</c:f>
              <c:numCache>
                <c:formatCode>0%</c:formatCode>
                <c:ptCount val="1"/>
                <c:pt idx="0">
                  <c:v>0.66</c:v>
                </c:pt>
              </c:numCache>
            </c:numRef>
          </c:val>
          <c:extLst>
            <c:ext xmlns:c16="http://schemas.microsoft.com/office/drawing/2014/chart" uri="{C3380CC4-5D6E-409C-BE32-E72D297353CC}">
              <c16:uniqueId val="{00000000-20A5-B940-8508-AA67AE647729}"/>
            </c:ext>
          </c:extLst>
        </c:ser>
        <c:ser>
          <c:idx val="1"/>
          <c:order val="1"/>
          <c:tx>
            <c:strRef>
              <c:f>Sheet1!$C$1</c:f>
              <c:strCache>
                <c:ptCount val="1"/>
                <c:pt idx="0">
                  <c:v>Total Oppose</c:v>
                </c:pt>
              </c:strCache>
            </c:strRef>
          </c:tx>
          <c:spPr>
            <a:solidFill>
              <a:srgbClr val="8A8484"/>
            </a:solidFill>
            <a:ln>
              <a:solidFill>
                <a:schemeClr val="tx1"/>
              </a:solidFill>
            </a:ln>
          </c:spPr>
          <c:invertIfNegative val="0"/>
          <c:dLbls>
            <c:spPr>
              <a:noFill/>
              <a:ln>
                <a:noFill/>
              </a:ln>
              <a:effectLst/>
            </c:spPr>
            <c:txPr>
              <a:bodyPr/>
              <a:lstStyle/>
              <a:p>
                <a:pPr>
                  <a:defRPr sz="28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Initial</c:v>
                </c:pt>
              </c:strCache>
            </c:strRef>
          </c:cat>
          <c:val>
            <c:numRef>
              <c:f>Sheet1!$C$2</c:f>
              <c:numCache>
                <c:formatCode>0%</c:formatCode>
                <c:ptCount val="1"/>
                <c:pt idx="0">
                  <c:v>0.31</c:v>
                </c:pt>
              </c:numCache>
            </c:numRef>
          </c:val>
          <c:extLst>
            <c:ext xmlns:c16="http://schemas.microsoft.com/office/drawing/2014/chart" uri="{C3380CC4-5D6E-409C-BE32-E72D297353CC}">
              <c16:uniqueId val="{00000001-20A5-B940-8508-AA67AE647729}"/>
            </c:ext>
          </c:extLst>
        </c:ser>
        <c:dLbls>
          <c:dLblPos val="outEnd"/>
          <c:showLegendKey val="0"/>
          <c:showVal val="1"/>
          <c:showCatName val="0"/>
          <c:showSerName val="0"/>
          <c:showPercent val="0"/>
          <c:showBubbleSize val="0"/>
        </c:dLbls>
        <c:gapWidth val="75"/>
        <c:axId val="2118849384"/>
        <c:axId val="2118852488"/>
      </c:barChart>
      <c:catAx>
        <c:axId val="2118849384"/>
        <c:scaling>
          <c:orientation val="minMax"/>
        </c:scaling>
        <c:delete val="1"/>
        <c:axPos val="b"/>
        <c:numFmt formatCode="General" sourceLinked="1"/>
        <c:majorTickMark val="out"/>
        <c:minorTickMark val="none"/>
        <c:tickLblPos val="nextTo"/>
        <c:crossAx val="2118852488"/>
        <c:crosses val="autoZero"/>
        <c:auto val="1"/>
        <c:lblAlgn val="ctr"/>
        <c:lblOffset val="100"/>
        <c:noMultiLvlLbl val="0"/>
      </c:catAx>
      <c:valAx>
        <c:axId val="2118852488"/>
        <c:scaling>
          <c:orientation val="minMax"/>
          <c:max val="1"/>
          <c:min val="-0.01"/>
        </c:scaling>
        <c:delete val="1"/>
        <c:axPos val="l"/>
        <c:numFmt formatCode="0%" sourceLinked="1"/>
        <c:majorTickMark val="out"/>
        <c:minorTickMark val="none"/>
        <c:tickLblPos val="nextTo"/>
        <c:crossAx val="2118849384"/>
        <c:crosses val="autoZero"/>
        <c:crossBetween val="between"/>
      </c:valAx>
      <c:spPr>
        <a:noFill/>
        <a:ln w="25400">
          <a:noFill/>
        </a:ln>
      </c:spPr>
    </c:plotArea>
    <c:legend>
      <c:legendPos val="b"/>
      <c:layout>
        <c:manualLayout>
          <c:xMode val="edge"/>
          <c:yMode val="edge"/>
          <c:x val="0.21019247108259601"/>
          <c:y val="0.77151311514372201"/>
          <c:w val="0.57168148076200798"/>
          <c:h val="5.91328396499336E-2"/>
        </c:manualLayout>
      </c:layout>
      <c:overlay val="0"/>
      <c:spPr>
        <a:ln>
          <a:solidFill>
            <a:schemeClr val="tx1"/>
          </a:solidFill>
        </a:ln>
      </c:spPr>
      <c:txPr>
        <a:bodyPr/>
        <a:lstStyle/>
        <a:p>
          <a:pPr>
            <a:defRPr sz="1600" b="1"/>
          </a:pPr>
          <a:endParaRPr lang="en-US"/>
        </a:p>
      </c:txPr>
    </c:legend>
    <c:plotVisOnly val="1"/>
    <c:dispBlanksAs val="gap"/>
    <c:showDLblsOverMax val="0"/>
  </c:chart>
  <c:txPr>
    <a:bodyPr/>
    <a:lstStyle/>
    <a:p>
      <a:pPr>
        <a:defRPr sz="18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E90681-5BBD-BD40-AF82-68C04AAA9262}" type="datetimeFigureOut">
              <a:rPr lang="en-US" smtClean="0"/>
              <a:t>10/25/2019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D242B-ED2E-B747-884B-20D2286C55B6}" type="slidenum">
              <a:rPr lang="en-US" smtClean="0"/>
              <a:t>‹#›</a:t>
            </a:fld>
            <a:endParaRPr lang="en-US"/>
          </a:p>
        </p:txBody>
      </p:sp>
    </p:spTree>
    <p:extLst>
      <p:ext uri="{BB962C8B-B14F-4D97-AF65-F5344CB8AC3E}">
        <p14:creationId xmlns:p14="http://schemas.microsoft.com/office/powerpoint/2010/main" val="2429974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916B82-CE14-E646-8167-0F397D4069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4580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916B82-CE14-E646-8167-0F397D406961}" type="slidenum">
              <a:rPr lang="en-US" smtClean="0"/>
              <a:t>13</a:t>
            </a:fld>
            <a:endParaRPr lang="en-US" dirty="0"/>
          </a:p>
        </p:txBody>
      </p:sp>
    </p:spTree>
    <p:extLst>
      <p:ext uri="{BB962C8B-B14F-4D97-AF65-F5344CB8AC3E}">
        <p14:creationId xmlns:p14="http://schemas.microsoft.com/office/powerpoint/2010/main" val="3692480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916B82-CE14-E646-8167-0F397D406961}" type="slidenum">
              <a:rPr lang="en-US" smtClean="0"/>
              <a:t>14</a:t>
            </a:fld>
            <a:endParaRPr lang="en-US" dirty="0"/>
          </a:p>
        </p:txBody>
      </p:sp>
    </p:spTree>
    <p:extLst>
      <p:ext uri="{BB962C8B-B14F-4D97-AF65-F5344CB8AC3E}">
        <p14:creationId xmlns:p14="http://schemas.microsoft.com/office/powerpoint/2010/main" val="1508996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C42B-68B8-0B4E-ADE8-743930ED38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1671E3-A7F0-9F45-9ED6-CD8B908CB5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30ED96-9586-6E4D-9674-C34A2CDCEA8C}"/>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5" name="Footer Placeholder 4">
            <a:extLst>
              <a:ext uri="{FF2B5EF4-FFF2-40B4-BE49-F238E27FC236}">
                <a16:creationId xmlns:a16="http://schemas.microsoft.com/office/drawing/2014/main" id="{8DE47C19-1770-3D47-8E51-AD0B2ED352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ED7A1-C8AC-174C-AD6B-F9D043AFB754}"/>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2066086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343E4-1C31-4A42-93AC-83DB0CF984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34E3D3-2B90-C243-AB2F-1D642C137C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B5EE7-D4C5-8940-9358-8C301B0DA82F}"/>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5" name="Footer Placeholder 4">
            <a:extLst>
              <a:ext uri="{FF2B5EF4-FFF2-40B4-BE49-F238E27FC236}">
                <a16:creationId xmlns:a16="http://schemas.microsoft.com/office/drawing/2014/main" id="{269B704A-E665-ED47-B89A-E971F0A8D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B01E5-4646-A940-B144-044E19D1D73F}"/>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2154823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602C1E-4F11-B94C-A4D2-2B800B157B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834CC4-25CA-4248-A1CC-905CEED1AB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9B534F-6215-9749-B141-DDE77C73BE2E}"/>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5" name="Footer Placeholder 4">
            <a:extLst>
              <a:ext uri="{FF2B5EF4-FFF2-40B4-BE49-F238E27FC236}">
                <a16:creationId xmlns:a16="http://schemas.microsoft.com/office/drawing/2014/main" id="{FE2AB0E8-5632-8047-8B61-A790478B78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F523C-836B-0A49-85AB-CAF20300239C}"/>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127635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87F75-5D48-7D4C-82CE-94E4C93B6F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D8CC64-3A91-3745-8246-82095D4D0B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FD7CC-5627-BE40-BF25-D03E69F56FBE}"/>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5" name="Footer Placeholder 4">
            <a:extLst>
              <a:ext uri="{FF2B5EF4-FFF2-40B4-BE49-F238E27FC236}">
                <a16:creationId xmlns:a16="http://schemas.microsoft.com/office/drawing/2014/main" id="{CFA1D222-F9C8-A245-9450-E90AC0001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288763-8A8D-9A4F-85F0-217DB2C69FB2}"/>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2396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F1B0-6DE4-694C-A0D4-611BE38365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F2D93F-85FC-3344-9220-AF1A895F9C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5B1F44-BB65-6444-A4A8-D06BB4D241A5}"/>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5" name="Footer Placeholder 4">
            <a:extLst>
              <a:ext uri="{FF2B5EF4-FFF2-40B4-BE49-F238E27FC236}">
                <a16:creationId xmlns:a16="http://schemas.microsoft.com/office/drawing/2014/main" id="{35FDF925-C960-6444-96CA-431A19EC4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95C9E3-C692-C74A-AF58-F7B413D8B612}"/>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193723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CAF0F-4612-FF4D-A2B1-CE9618617F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B8E1F3-DB13-1343-9344-93706DF7A1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17FEE9-220A-8C40-B573-9D5E3857A5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210A6A-BB75-AE4E-9A4C-9332022D6434}"/>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6" name="Footer Placeholder 5">
            <a:extLst>
              <a:ext uri="{FF2B5EF4-FFF2-40B4-BE49-F238E27FC236}">
                <a16:creationId xmlns:a16="http://schemas.microsoft.com/office/drawing/2014/main" id="{9D59B3B1-C752-EB42-AE71-D91C409D66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1F4A8-CFAD-804A-8F07-E4F2D5F4AE5F}"/>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278649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2BB1E-073F-234C-9113-15853EA513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DDD241-65F0-2B4C-A411-1928EB5846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3FF95B-4F92-8042-AD8E-33869D584F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412E0C-3603-3D47-856E-81B225E73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20BB09-B412-554D-BC39-03DE42BD4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F21DE2-D4DF-544D-9CCB-0CE11F398B86}"/>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8" name="Footer Placeholder 7">
            <a:extLst>
              <a:ext uri="{FF2B5EF4-FFF2-40B4-BE49-F238E27FC236}">
                <a16:creationId xmlns:a16="http://schemas.microsoft.com/office/drawing/2014/main" id="{A6D40540-7887-1E43-8816-4BF1E652E2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813B8D-7BC5-E74F-B672-6AACBD21C297}"/>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252870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2C17A-9F3A-0449-8304-0D41A2D3BE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CDEF80-62DE-E143-9754-12AE9C8CFB34}"/>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4" name="Footer Placeholder 3">
            <a:extLst>
              <a:ext uri="{FF2B5EF4-FFF2-40B4-BE49-F238E27FC236}">
                <a16:creationId xmlns:a16="http://schemas.microsoft.com/office/drawing/2014/main" id="{11454075-AF8F-9640-A1CA-31074D525A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C43174-BAE2-2D49-86CD-82D053CD8360}"/>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148870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18CF9-9C94-EC4E-BB78-BFA8D387EA08}"/>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3" name="Footer Placeholder 2">
            <a:extLst>
              <a:ext uri="{FF2B5EF4-FFF2-40B4-BE49-F238E27FC236}">
                <a16:creationId xmlns:a16="http://schemas.microsoft.com/office/drawing/2014/main" id="{3FA6B280-698F-A44B-A2AC-72FFEB0BF4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536B64-4896-0145-A2EB-1346AF54FEDC}"/>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177169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E7679-ADC0-0E42-A846-D42F708CE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6EE558-DA5E-5244-8411-BE390A56D9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E20AAE-D41F-1747-A198-F06BFB586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3CE39-9B65-3443-BA81-1070393528D0}"/>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6" name="Footer Placeholder 5">
            <a:extLst>
              <a:ext uri="{FF2B5EF4-FFF2-40B4-BE49-F238E27FC236}">
                <a16:creationId xmlns:a16="http://schemas.microsoft.com/office/drawing/2014/main" id="{28BB5BD4-984C-DC4F-80A3-C68DC5EA27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D77A52-C964-C545-99FC-98031E620B43}"/>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2553103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D77AB-1B78-0849-9D4D-8885903B5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2BB9E-B6CC-CB4B-BE6C-F304C7152E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13FC6A-77DB-A541-8AC3-896A2377A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356BA4-3E02-5045-A316-7DD0457BD1AC}"/>
              </a:ext>
            </a:extLst>
          </p:cNvPr>
          <p:cNvSpPr>
            <a:spLocks noGrp="1"/>
          </p:cNvSpPr>
          <p:nvPr>
            <p:ph type="dt" sz="half" idx="10"/>
          </p:nvPr>
        </p:nvSpPr>
        <p:spPr/>
        <p:txBody>
          <a:bodyPr/>
          <a:lstStyle/>
          <a:p>
            <a:fld id="{310EE89A-5F6F-4A46-8C12-29C162EAE2D5}" type="datetimeFigureOut">
              <a:rPr lang="en-US" smtClean="0"/>
              <a:t>10/25/2019</a:t>
            </a:fld>
            <a:endParaRPr lang="en-US"/>
          </a:p>
        </p:txBody>
      </p:sp>
      <p:sp>
        <p:nvSpPr>
          <p:cNvPr id="6" name="Footer Placeholder 5">
            <a:extLst>
              <a:ext uri="{FF2B5EF4-FFF2-40B4-BE49-F238E27FC236}">
                <a16:creationId xmlns:a16="http://schemas.microsoft.com/office/drawing/2014/main" id="{211E7BB6-78F9-3A42-A1ED-60866DF8B5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53165E-01D3-4645-8F51-4D542FDB44DA}"/>
              </a:ext>
            </a:extLst>
          </p:cNvPr>
          <p:cNvSpPr>
            <a:spLocks noGrp="1"/>
          </p:cNvSpPr>
          <p:nvPr>
            <p:ph type="sldNum" sz="quarter" idx="12"/>
          </p:nvPr>
        </p:nvSpPr>
        <p:spPr/>
        <p:txBody>
          <a:bodyPr/>
          <a:lstStyle/>
          <a:p>
            <a:fld id="{F5300DBA-BEAA-D742-9E5A-DF836F36A8FA}" type="slidenum">
              <a:rPr lang="en-US" smtClean="0"/>
              <a:t>‹#›</a:t>
            </a:fld>
            <a:endParaRPr lang="en-US"/>
          </a:p>
        </p:txBody>
      </p:sp>
    </p:spTree>
    <p:extLst>
      <p:ext uri="{BB962C8B-B14F-4D97-AF65-F5344CB8AC3E}">
        <p14:creationId xmlns:p14="http://schemas.microsoft.com/office/powerpoint/2010/main" val="171229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369882-5498-BB4D-9C30-73D6584C68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B1D0A2-4CD2-2549-9E09-8D0D67F2DE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87BA65-94CE-B848-8990-292240A4C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EE89A-5F6F-4A46-8C12-29C162EAE2D5}" type="datetimeFigureOut">
              <a:rPr lang="en-US" smtClean="0"/>
              <a:t>10/25/2019</a:t>
            </a:fld>
            <a:endParaRPr lang="en-US"/>
          </a:p>
        </p:txBody>
      </p:sp>
      <p:sp>
        <p:nvSpPr>
          <p:cNvPr id="5" name="Footer Placeholder 4">
            <a:extLst>
              <a:ext uri="{FF2B5EF4-FFF2-40B4-BE49-F238E27FC236}">
                <a16:creationId xmlns:a16="http://schemas.microsoft.com/office/drawing/2014/main" id="{75659635-55C0-5341-9272-8D1CE0A95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28BAE8-E5E7-3549-9B76-DD2ED9072F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00DBA-BEAA-D742-9E5A-DF836F36A8FA}" type="slidenum">
              <a:rPr lang="en-US" smtClean="0"/>
              <a:t>‹#›</a:t>
            </a:fld>
            <a:endParaRPr lang="en-US"/>
          </a:p>
        </p:txBody>
      </p:sp>
    </p:spTree>
    <p:extLst>
      <p:ext uri="{BB962C8B-B14F-4D97-AF65-F5344CB8AC3E}">
        <p14:creationId xmlns:p14="http://schemas.microsoft.com/office/powerpoint/2010/main" val="1335258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lori@newbridgestrategy.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kathryn@newbridgestrateg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5930932E-BE31-4D59-8910-DFAF2F4A586D}"/>
              </a:ext>
            </a:extLst>
          </p:cNvPr>
          <p:cNvGrpSpPr/>
          <p:nvPr/>
        </p:nvGrpSpPr>
        <p:grpSpPr>
          <a:xfrm>
            <a:off x="1085824" y="1990152"/>
            <a:ext cx="10553100" cy="3052918"/>
            <a:chOff x="1081252" y="1897819"/>
            <a:chExt cx="10553100" cy="3052918"/>
          </a:xfrm>
        </p:grpSpPr>
        <p:sp>
          <p:nvSpPr>
            <p:cNvPr id="4" name="TextBox 3">
              <a:extLst>
                <a:ext uri="{FF2B5EF4-FFF2-40B4-BE49-F238E27FC236}">
                  <a16:creationId xmlns:a16="http://schemas.microsoft.com/office/drawing/2014/main" id="{01534DAA-DE6F-AC46-B8E9-3375D69B8C58}"/>
                </a:ext>
              </a:extLst>
            </p:cNvPr>
            <p:cNvSpPr txBox="1"/>
            <p:nvPr/>
          </p:nvSpPr>
          <p:spPr>
            <a:xfrm>
              <a:off x="4681446" y="2396192"/>
              <a:ext cx="6952906" cy="2554545"/>
            </a:xfrm>
            <a:prstGeom prst="rect">
              <a:avLst/>
            </a:prstGeom>
            <a:noFill/>
          </p:spPr>
          <p:txBody>
            <a:bodyPr wrap="square" rtlCol="0">
              <a:spAutoFit/>
            </a:bodyPr>
            <a:lstStyle/>
            <a:p>
              <a:pPr lvl="0" algn="ctr">
                <a:defRPr/>
              </a:pPr>
              <a:r>
                <a:rPr lang="en-US" sz="4000" b="1" dirty="0">
                  <a:latin typeface="Calibri Bold" panose="020F0702030404030204" pitchFamily="34" charset="0"/>
                  <a:cs typeface="Calibri Bold" panose="020F0702030404030204" pitchFamily="34" charset="0"/>
                </a:rPr>
                <a:t>Key Findings from a Survey of Voters throughout Western and Southern Colorado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1" u="none" strike="noStrike" kern="1200" cap="none" spc="0" normalizeH="0" baseline="0" noProof="0" dirty="0">
                  <a:ln>
                    <a:noFill/>
                  </a:ln>
                  <a:solidFill>
                    <a:prstClr val="black"/>
                  </a:solidFill>
                  <a:effectLst/>
                  <a:uLnTx/>
                  <a:uFillTx/>
                  <a:latin typeface="Calibri" panose="020F0502020204030204"/>
                  <a:ea typeface="+mn-ea"/>
                  <a:cs typeface="+mn-cs"/>
                </a:rPr>
                <a:t>2019</a:t>
              </a:r>
            </a:p>
          </p:txBody>
        </p:sp>
        <p:pic>
          <p:nvPicPr>
            <p:cNvPr id="3" name="Picture 2">
              <a:extLst>
                <a:ext uri="{FF2B5EF4-FFF2-40B4-BE49-F238E27FC236}">
                  <a16:creationId xmlns:a16="http://schemas.microsoft.com/office/drawing/2014/main" id="{74886380-6095-40C6-92CF-413CD4DC5758}"/>
                </a:ext>
              </a:extLst>
            </p:cNvPr>
            <p:cNvPicPr>
              <a:picLocks noChangeAspect="1"/>
            </p:cNvPicPr>
            <p:nvPr/>
          </p:nvPicPr>
          <p:blipFill>
            <a:blip r:embed="rId2"/>
            <a:stretch>
              <a:fillRect/>
            </a:stretch>
          </p:blipFill>
          <p:spPr>
            <a:xfrm>
              <a:off x="1081252" y="1897819"/>
              <a:ext cx="2972828" cy="2877697"/>
            </a:xfrm>
            <a:prstGeom prst="rect">
              <a:avLst/>
            </a:prstGeom>
          </p:spPr>
        </p:pic>
      </p:grpSp>
    </p:spTree>
    <p:extLst>
      <p:ext uri="{BB962C8B-B14F-4D97-AF65-F5344CB8AC3E}">
        <p14:creationId xmlns:p14="http://schemas.microsoft.com/office/powerpoint/2010/main" val="3609336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EF3B11BB-2729-4520-A565-46DA50D2D81A}"/>
              </a:ext>
            </a:extLst>
          </p:cNvPr>
          <p:cNvGraphicFramePr/>
          <p:nvPr/>
        </p:nvGraphicFramePr>
        <p:xfrm>
          <a:off x="283889" y="1471236"/>
          <a:ext cx="11645641" cy="5069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069A003F-812E-8C46-993A-92C92548FE9A}"/>
              </a:ext>
            </a:extLst>
          </p:cNvPr>
          <p:cNvGraphicFramePr>
            <a:graphicFrameLocks noGrp="1"/>
          </p:cNvGraphicFramePr>
          <p:nvPr/>
        </p:nvGraphicFramePr>
        <p:xfrm>
          <a:off x="239990" y="1578465"/>
          <a:ext cx="11710944" cy="370840"/>
        </p:xfrm>
        <a:graphic>
          <a:graphicData uri="http://schemas.openxmlformats.org/drawingml/2006/table">
            <a:tbl>
              <a:tblPr firstRow="1" bandRow="1"/>
              <a:tblGrid>
                <a:gridCol w="2927736">
                  <a:extLst>
                    <a:ext uri="{9D8B030D-6E8A-4147-A177-3AD203B41FA5}">
                      <a16:colId xmlns:a16="http://schemas.microsoft.com/office/drawing/2014/main" val="20000"/>
                    </a:ext>
                  </a:extLst>
                </a:gridCol>
                <a:gridCol w="2927736">
                  <a:extLst>
                    <a:ext uri="{9D8B030D-6E8A-4147-A177-3AD203B41FA5}">
                      <a16:colId xmlns:a16="http://schemas.microsoft.com/office/drawing/2014/main" val="2868840664"/>
                    </a:ext>
                  </a:extLst>
                </a:gridCol>
                <a:gridCol w="2927736">
                  <a:extLst>
                    <a:ext uri="{9D8B030D-6E8A-4147-A177-3AD203B41FA5}">
                      <a16:colId xmlns:a16="http://schemas.microsoft.com/office/drawing/2014/main" val="20001"/>
                    </a:ext>
                  </a:extLst>
                </a:gridCol>
                <a:gridCol w="2927736">
                  <a:extLst>
                    <a:ext uri="{9D8B030D-6E8A-4147-A177-3AD203B41FA5}">
                      <a16:colId xmlns:a16="http://schemas.microsoft.com/office/drawing/2014/main" val="2173572396"/>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E33095"/>
                          </a:solidFill>
                        </a:rPr>
                        <a:t>+28%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E33095"/>
                          </a:solidFill>
                        </a:rPr>
                        <a:t>+11%</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E33095"/>
                          </a:solidFill>
                        </a:rPr>
                        <a:t>+45%</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E33095"/>
                          </a:solidFill>
                        </a:rPr>
                        <a:t>+33%</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2" name="TextBox 11">
            <a:extLst>
              <a:ext uri="{FF2B5EF4-FFF2-40B4-BE49-F238E27FC236}">
                <a16:creationId xmlns:a16="http://schemas.microsoft.com/office/drawing/2014/main" id="{C4FC6CDB-5F7D-BC4E-8B64-16038527D8D5}"/>
              </a:ext>
            </a:extLst>
          </p:cNvPr>
          <p:cNvSpPr txBox="1"/>
          <p:nvPr/>
        </p:nvSpPr>
        <p:spPr>
          <a:xfrm>
            <a:off x="261257" y="217714"/>
            <a:ext cx="1166948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Respondents who participate in more than one outdoor rec activity are more likely to support designating more wilderness areas.  </a:t>
            </a:r>
          </a:p>
        </p:txBody>
      </p:sp>
      <p:cxnSp>
        <p:nvCxnSpPr>
          <p:cNvPr id="20" name="Straight Connector 19">
            <a:extLst>
              <a:ext uri="{FF2B5EF4-FFF2-40B4-BE49-F238E27FC236}">
                <a16:creationId xmlns:a16="http://schemas.microsoft.com/office/drawing/2014/main" id="{B4CE0885-1DDC-4C4C-891C-08E53B40743B}"/>
              </a:ext>
            </a:extLst>
          </p:cNvPr>
          <p:cNvCxnSpPr/>
          <p:nvPr/>
        </p:nvCxnSpPr>
        <p:spPr>
          <a:xfrm>
            <a:off x="3180252" y="1983351"/>
            <a:ext cx="0" cy="2861645"/>
          </a:xfrm>
          <a:prstGeom prst="line">
            <a:avLst/>
          </a:prstGeom>
          <a:noFill/>
          <a:ln w="12700" cap="flat" cmpd="sng" algn="ctr">
            <a:solidFill>
              <a:sysClr val="windowText" lastClr="000000"/>
            </a:solidFill>
            <a:prstDash val="solid"/>
          </a:ln>
          <a:effectLst/>
        </p:spPr>
      </p:cxnSp>
      <p:sp>
        <p:nvSpPr>
          <p:cNvPr id="7" name="TextBox 6">
            <a:extLst>
              <a:ext uri="{FF2B5EF4-FFF2-40B4-BE49-F238E27FC236}">
                <a16:creationId xmlns:a16="http://schemas.microsoft.com/office/drawing/2014/main" id="{90E8BA97-AF21-4B16-A118-0D9D45A3CA77}"/>
              </a:ext>
            </a:extLst>
          </p:cNvPr>
          <p:cNvSpPr txBox="1"/>
          <p:nvPr/>
        </p:nvSpPr>
        <p:spPr>
          <a:xfrm>
            <a:off x="262469" y="6019595"/>
            <a:ext cx="11669486" cy="253916"/>
          </a:xfrm>
          <a:prstGeom prst="rect">
            <a:avLst/>
          </a:prstGeom>
          <a:noFill/>
        </p:spPr>
        <p:txBody>
          <a:bodyPr wrap="square" rtlCol="0">
            <a:spAutoFit/>
          </a:bodyPr>
          <a:lstStyle/>
          <a:p>
            <a:pPr lvl="0" algn="ctr">
              <a:defRPr/>
            </a:pPr>
            <a:r>
              <a:rPr lang="en-US" sz="1050" i="1" dirty="0">
                <a:solidFill>
                  <a:prstClr val="black"/>
                </a:solidFill>
              </a:rPr>
              <a:t>Support for Dedicating Additional Existing Public Lands as Wilderness Areas</a:t>
            </a:r>
            <a:endParaRPr lang="en-US" sz="800" i="1" dirty="0">
              <a:solidFill>
                <a:prstClr val="black"/>
              </a:solidFill>
            </a:endParaRPr>
          </a:p>
        </p:txBody>
      </p:sp>
    </p:spTree>
    <p:extLst>
      <p:ext uri="{BB962C8B-B14F-4D97-AF65-F5344CB8AC3E}">
        <p14:creationId xmlns:p14="http://schemas.microsoft.com/office/powerpoint/2010/main" val="20380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EF3B11BB-2729-4520-A565-46DA50D2D81A}"/>
              </a:ext>
            </a:extLst>
          </p:cNvPr>
          <p:cNvGraphicFramePr/>
          <p:nvPr/>
        </p:nvGraphicFramePr>
        <p:xfrm>
          <a:off x="283889" y="1471236"/>
          <a:ext cx="11645641" cy="506952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C4FC6CDB-5F7D-BC4E-8B64-16038527D8D5}"/>
              </a:ext>
            </a:extLst>
          </p:cNvPr>
          <p:cNvSpPr txBox="1"/>
          <p:nvPr/>
        </p:nvSpPr>
        <p:spPr>
          <a:xfrm>
            <a:off x="261257" y="217714"/>
            <a:ext cx="1166948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Support for </a:t>
            </a:r>
            <a:r>
              <a:rPr lang="en-US" sz="3200" b="1" dirty="0">
                <a:solidFill>
                  <a:prstClr val="black"/>
                </a:solidFill>
                <a:latin typeface="Calibri" panose="020F0502020204030204"/>
              </a:rPr>
              <a:t>designating more wilderness extends to ORV users and every other outdoor recreation enthusiast.</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B4CE0885-1DDC-4C4C-891C-08E53B40743B}"/>
              </a:ext>
            </a:extLst>
          </p:cNvPr>
          <p:cNvCxnSpPr/>
          <p:nvPr/>
        </p:nvCxnSpPr>
        <p:spPr>
          <a:xfrm>
            <a:off x="1733047" y="1983351"/>
            <a:ext cx="0" cy="2861645"/>
          </a:xfrm>
          <a:prstGeom prst="line">
            <a:avLst/>
          </a:prstGeom>
          <a:noFill/>
          <a:ln w="12700" cap="flat" cmpd="sng" algn="ctr">
            <a:solidFill>
              <a:sysClr val="windowText" lastClr="000000"/>
            </a:solidFill>
            <a:prstDash val="solid"/>
          </a:ln>
          <a:effectLst/>
        </p:spPr>
      </p:cxnSp>
      <p:sp>
        <p:nvSpPr>
          <p:cNvPr id="7" name="TextBox 6">
            <a:extLst>
              <a:ext uri="{FF2B5EF4-FFF2-40B4-BE49-F238E27FC236}">
                <a16:creationId xmlns:a16="http://schemas.microsoft.com/office/drawing/2014/main" id="{90E8BA97-AF21-4B16-A118-0D9D45A3CA77}"/>
              </a:ext>
            </a:extLst>
          </p:cNvPr>
          <p:cNvSpPr txBox="1"/>
          <p:nvPr/>
        </p:nvSpPr>
        <p:spPr>
          <a:xfrm>
            <a:off x="262469" y="6005337"/>
            <a:ext cx="11669486" cy="253916"/>
          </a:xfrm>
          <a:prstGeom prst="rect">
            <a:avLst/>
          </a:prstGeom>
          <a:noFill/>
        </p:spPr>
        <p:txBody>
          <a:bodyPr wrap="square" rtlCol="0">
            <a:spAutoFit/>
          </a:bodyPr>
          <a:lstStyle/>
          <a:p>
            <a:pPr lvl="0" algn="ctr">
              <a:defRPr/>
            </a:pPr>
            <a:r>
              <a:rPr lang="en-US" sz="1050" i="1" dirty="0">
                <a:solidFill>
                  <a:prstClr val="black"/>
                </a:solidFill>
              </a:rPr>
              <a:t>Support for Dedicating Additional Existing Public Lands as Wilderness Areas</a:t>
            </a:r>
            <a:endParaRPr lang="en-US" sz="800" i="1" dirty="0">
              <a:solidFill>
                <a:prstClr val="black"/>
              </a:solidFill>
            </a:endParaRPr>
          </a:p>
        </p:txBody>
      </p:sp>
      <p:graphicFrame>
        <p:nvGraphicFramePr>
          <p:cNvPr id="6" name="Table 5">
            <a:extLst>
              <a:ext uri="{FF2B5EF4-FFF2-40B4-BE49-F238E27FC236}">
                <a16:creationId xmlns:a16="http://schemas.microsoft.com/office/drawing/2014/main" id="{46107933-2684-4E99-81F7-02151DCF428D}"/>
              </a:ext>
            </a:extLst>
          </p:cNvPr>
          <p:cNvGraphicFramePr>
            <a:graphicFrameLocks noGrp="1"/>
          </p:cNvGraphicFramePr>
          <p:nvPr/>
        </p:nvGraphicFramePr>
        <p:xfrm>
          <a:off x="239990" y="1578465"/>
          <a:ext cx="11710944" cy="370840"/>
        </p:xfrm>
        <a:graphic>
          <a:graphicData uri="http://schemas.openxmlformats.org/drawingml/2006/table">
            <a:tbl>
              <a:tblPr firstRow="1" bandRow="1"/>
              <a:tblGrid>
                <a:gridCol w="1463868">
                  <a:extLst>
                    <a:ext uri="{9D8B030D-6E8A-4147-A177-3AD203B41FA5}">
                      <a16:colId xmlns:a16="http://schemas.microsoft.com/office/drawing/2014/main" val="20000"/>
                    </a:ext>
                  </a:extLst>
                </a:gridCol>
                <a:gridCol w="1463868">
                  <a:extLst>
                    <a:ext uri="{9D8B030D-6E8A-4147-A177-3AD203B41FA5}">
                      <a16:colId xmlns:a16="http://schemas.microsoft.com/office/drawing/2014/main" val="2868840664"/>
                    </a:ext>
                  </a:extLst>
                </a:gridCol>
                <a:gridCol w="1463868">
                  <a:extLst>
                    <a:ext uri="{9D8B030D-6E8A-4147-A177-3AD203B41FA5}">
                      <a16:colId xmlns:a16="http://schemas.microsoft.com/office/drawing/2014/main" val="20001"/>
                    </a:ext>
                  </a:extLst>
                </a:gridCol>
                <a:gridCol w="1463868">
                  <a:extLst>
                    <a:ext uri="{9D8B030D-6E8A-4147-A177-3AD203B41FA5}">
                      <a16:colId xmlns:a16="http://schemas.microsoft.com/office/drawing/2014/main" val="2173572396"/>
                    </a:ext>
                  </a:extLst>
                </a:gridCol>
                <a:gridCol w="1463868">
                  <a:extLst>
                    <a:ext uri="{9D8B030D-6E8A-4147-A177-3AD203B41FA5}">
                      <a16:colId xmlns:a16="http://schemas.microsoft.com/office/drawing/2014/main" val="934983778"/>
                    </a:ext>
                  </a:extLst>
                </a:gridCol>
                <a:gridCol w="1463868">
                  <a:extLst>
                    <a:ext uri="{9D8B030D-6E8A-4147-A177-3AD203B41FA5}">
                      <a16:colId xmlns:a16="http://schemas.microsoft.com/office/drawing/2014/main" val="725715369"/>
                    </a:ext>
                  </a:extLst>
                </a:gridCol>
                <a:gridCol w="1463868">
                  <a:extLst>
                    <a:ext uri="{9D8B030D-6E8A-4147-A177-3AD203B41FA5}">
                      <a16:colId xmlns:a16="http://schemas.microsoft.com/office/drawing/2014/main" val="2990694438"/>
                    </a:ext>
                  </a:extLst>
                </a:gridCol>
                <a:gridCol w="1463868">
                  <a:extLst>
                    <a:ext uri="{9D8B030D-6E8A-4147-A177-3AD203B41FA5}">
                      <a16:colId xmlns:a16="http://schemas.microsoft.com/office/drawing/2014/main" val="2280477449"/>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F137A0"/>
                          </a:solidFill>
                        </a:rPr>
                        <a:t>+28%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+40%</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F137A0"/>
                          </a:solidFill>
                        </a:rPr>
                        <a:t>+33%</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+44%</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+45%</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+4%</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+27%</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+48%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9724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82B3C7-161B-4215-9B74-27F994B808C8}"/>
              </a:ext>
            </a:extLst>
          </p:cNvPr>
          <p:cNvSpPr/>
          <p:nvPr/>
        </p:nvSpPr>
        <p:spPr>
          <a:xfrm>
            <a:off x="239989" y="1236828"/>
            <a:ext cx="5767402" cy="1892826"/>
          </a:xfrm>
          <a:prstGeom prst="rect">
            <a:avLst/>
          </a:prstGeom>
          <a:ln w="28575">
            <a:solidFill>
              <a:schemeClr val="tx1"/>
            </a:solidFill>
          </a:ln>
        </p:spPr>
        <p:txBody>
          <a:bodyPr wrap="square">
            <a:spAutoFit/>
          </a:bodyPr>
          <a:lstStyle/>
          <a:p>
            <a:pPr algn="ctr"/>
            <a:r>
              <a:rPr lang="en-US" i="1" dirty="0">
                <a:latin typeface="Calibri" panose="020F0502020204030204" pitchFamily="34" charset="0"/>
                <a:ea typeface="Times New Roman" panose="02020603050405020304" pitchFamily="18" charset="0"/>
                <a:cs typeface="Times New Roman" panose="02020603050405020304" pitchFamily="18" charset="0"/>
              </a:rPr>
              <a:t>Those Opposed or Undecided were shown the following prompt and asked again:</a:t>
            </a:r>
          </a:p>
          <a:p>
            <a:pPr algn="ctr"/>
            <a:endParaRPr lang="en-US" sz="700" b="1" dirty="0">
              <a:latin typeface="Calibri" panose="020F0502020204030204" pitchFamily="34" charset="0"/>
              <a:ea typeface="Times New Roman" panose="02020603050405020304" pitchFamily="18" charset="0"/>
              <a:cs typeface="Times New Roman" panose="02020603050405020304" pitchFamily="18" charset="0"/>
            </a:endParaRPr>
          </a:p>
          <a:p>
            <a:pPr algn="ctr"/>
            <a:r>
              <a:rPr lang="en-US" dirty="0"/>
              <a:t>Just five percent of Colorado lands are currently dedicated as wilderness areas.  Knowing this, would you support or oppose dedicating additional, existing public lands as wilderness areas here in Colorado? </a:t>
            </a:r>
            <a:endParaRPr lang="en-US" sz="1400" dirty="0">
              <a:latin typeface="Times New Roman Arrunta"/>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80E80F7-324B-4EFB-9F57-29C04CC86A87}"/>
              </a:ext>
            </a:extLst>
          </p:cNvPr>
          <p:cNvSpPr txBox="1"/>
          <p:nvPr/>
        </p:nvSpPr>
        <p:spPr>
          <a:xfrm>
            <a:off x="185056" y="217714"/>
            <a:ext cx="11930743"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After pointing out that only </a:t>
            </a:r>
            <a:r>
              <a:rPr lang="en-US" sz="2800" b="1" dirty="0">
                <a:solidFill>
                  <a:prstClr val="black"/>
                </a:solidFill>
                <a:latin typeface="Calibri" panose="020F0502020204030204"/>
              </a:rPr>
              <a:t>five percent</a:t>
            </a: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 of Colorado lands are currently wilderness areas, support increases to nearly seven-in-ten for more wilderness.</a:t>
            </a:r>
          </a:p>
        </p:txBody>
      </p:sp>
      <p:graphicFrame>
        <p:nvGraphicFramePr>
          <p:cNvPr id="9" name="Chart 8">
            <a:extLst>
              <a:ext uri="{FF2B5EF4-FFF2-40B4-BE49-F238E27FC236}">
                <a16:creationId xmlns:a16="http://schemas.microsoft.com/office/drawing/2014/main" id="{CEB18C99-53D2-40FD-98EF-E6E1FA50C614}"/>
              </a:ext>
            </a:extLst>
          </p:cNvPr>
          <p:cNvGraphicFramePr/>
          <p:nvPr/>
        </p:nvGraphicFramePr>
        <p:xfrm>
          <a:off x="6007390" y="1215563"/>
          <a:ext cx="5923353" cy="54411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a:extLst>
              <a:ext uri="{FF2B5EF4-FFF2-40B4-BE49-F238E27FC236}">
                <a16:creationId xmlns:a16="http://schemas.microsoft.com/office/drawing/2014/main" id="{6D119FCB-4303-461C-BC55-325EEDC0085C}"/>
              </a:ext>
            </a:extLst>
          </p:cNvPr>
          <p:cNvGraphicFramePr>
            <a:graphicFrameLocks noGrp="1"/>
          </p:cNvGraphicFramePr>
          <p:nvPr/>
        </p:nvGraphicFramePr>
        <p:xfrm>
          <a:off x="6051694" y="1747281"/>
          <a:ext cx="5834743" cy="370840"/>
        </p:xfrm>
        <a:graphic>
          <a:graphicData uri="http://schemas.openxmlformats.org/drawingml/2006/table">
            <a:tbl>
              <a:tblPr firstRow="1" bandRow="1"/>
              <a:tblGrid>
                <a:gridCol w="5834743">
                  <a:extLst>
                    <a:ext uri="{9D8B030D-6E8A-4147-A177-3AD203B41FA5}">
                      <a16:colId xmlns:a16="http://schemas.microsoft.com/office/drawing/2014/main" val="2868840664"/>
                    </a:ext>
                  </a:extLst>
                </a:gridCol>
              </a:tblGrid>
              <a:tr h="370840">
                <a:tc>
                  <a:txBody>
                    <a:bodyPr/>
                    <a:lstStyle/>
                    <a:p>
                      <a:pPr algn="ctr"/>
                      <a:r>
                        <a:rPr lang="en-US" sz="1600" b="1" u="sng" dirty="0">
                          <a:solidFill>
                            <a:srgbClr val="F137A0"/>
                          </a:solidFill>
                        </a:rPr>
                        <a:t>+39%</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8194" name="Picture 2">
            <a:extLst>
              <a:ext uri="{FF2B5EF4-FFF2-40B4-BE49-F238E27FC236}">
                <a16:creationId xmlns:a16="http://schemas.microsoft.com/office/drawing/2014/main" id="{21D94539-5342-4248-B644-93EE0BD0F3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698" y="3206598"/>
            <a:ext cx="4061984" cy="2707989"/>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E1C2CF4B-A2A9-418B-8523-7863CE98E31B}"/>
              </a:ext>
            </a:extLst>
          </p:cNvPr>
          <p:cNvSpPr txBox="1"/>
          <p:nvPr/>
        </p:nvSpPr>
        <p:spPr>
          <a:xfrm>
            <a:off x="7162740" y="4496270"/>
            <a:ext cx="153612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prstClr val="white"/>
                </a:solidFill>
                <a:latin typeface="Calibri" panose="020F0502020204030204"/>
              </a:rPr>
              <a:t>44</a:t>
            </a: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Support</a:t>
            </a:r>
          </a:p>
        </p:txBody>
      </p:sp>
      <p:sp>
        <p:nvSpPr>
          <p:cNvPr id="14" name="TextBox 13">
            <a:extLst>
              <a:ext uri="{FF2B5EF4-FFF2-40B4-BE49-F238E27FC236}">
                <a16:creationId xmlns:a16="http://schemas.microsoft.com/office/drawing/2014/main" id="{7D5B0F39-03BB-49EA-AEBE-4B135E8A459C}"/>
              </a:ext>
            </a:extLst>
          </p:cNvPr>
          <p:cNvSpPr txBox="1"/>
          <p:nvPr/>
        </p:nvSpPr>
        <p:spPr>
          <a:xfrm>
            <a:off x="9309358" y="4496270"/>
            <a:ext cx="153612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Oppose</a:t>
            </a:r>
          </a:p>
        </p:txBody>
      </p:sp>
      <p:sp>
        <p:nvSpPr>
          <p:cNvPr id="15" name="TextBox 14">
            <a:extLst>
              <a:ext uri="{FF2B5EF4-FFF2-40B4-BE49-F238E27FC236}">
                <a16:creationId xmlns:a16="http://schemas.microsoft.com/office/drawing/2014/main" id="{44F52381-7A64-497E-AE17-A9A9346A4579}"/>
              </a:ext>
            </a:extLst>
          </p:cNvPr>
          <p:cNvSpPr txBox="1"/>
          <p:nvPr/>
        </p:nvSpPr>
        <p:spPr>
          <a:xfrm>
            <a:off x="261257" y="5999086"/>
            <a:ext cx="11669486" cy="253916"/>
          </a:xfrm>
          <a:prstGeom prst="rect">
            <a:avLst/>
          </a:prstGeom>
          <a:noFill/>
        </p:spPr>
        <p:txBody>
          <a:bodyPr wrap="square" rtlCol="0">
            <a:spAutoFit/>
          </a:bodyPr>
          <a:lstStyle/>
          <a:p>
            <a:pPr lvl="0" algn="ctr">
              <a:defRPr/>
            </a:pPr>
            <a:r>
              <a:rPr lang="en-US" sz="1050" i="1" dirty="0">
                <a:solidFill>
                  <a:prstClr val="black"/>
                </a:solidFill>
              </a:rPr>
              <a:t>Recalculated Support for Dedicating Additional Existing Public Lands as Wilderness Areas</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66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C24AD7-4416-8841-AF96-D521029BE426}"/>
              </a:ext>
            </a:extLst>
          </p:cNvPr>
          <p:cNvSpPr txBox="1"/>
          <p:nvPr/>
        </p:nvSpPr>
        <p:spPr>
          <a:xfrm>
            <a:off x="261257" y="217714"/>
            <a:ext cx="1166948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7" name="Chart 16">
            <a:extLst>
              <a:ext uri="{FF2B5EF4-FFF2-40B4-BE49-F238E27FC236}">
                <a16:creationId xmlns:a16="http://schemas.microsoft.com/office/drawing/2014/main" id="{689805F8-B6C0-2F48-9C72-8BB2913354B9}"/>
              </a:ext>
            </a:extLst>
          </p:cNvPr>
          <p:cNvGraphicFramePr/>
          <p:nvPr/>
        </p:nvGraphicFramePr>
        <p:xfrm>
          <a:off x="5897526" y="566974"/>
          <a:ext cx="6033218" cy="5823192"/>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6A94A841-446D-234F-9B1D-B517F888DD7B}"/>
              </a:ext>
            </a:extLst>
          </p:cNvPr>
          <p:cNvSpPr txBox="1"/>
          <p:nvPr/>
        </p:nvSpPr>
        <p:spPr>
          <a:xfrm>
            <a:off x="7023885" y="4107983"/>
            <a:ext cx="153612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4</a:t>
            </a:r>
            <a:r>
              <a:rPr lang="en-US" sz="1400" b="1" i="1" dirty="0">
                <a:solidFill>
                  <a:prstClr val="white"/>
                </a:solidFill>
                <a:latin typeface="Calibri" panose="020F0502020204030204"/>
              </a:rPr>
              <a:t>4</a:t>
            </a: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Support</a:t>
            </a:r>
          </a:p>
        </p:txBody>
      </p:sp>
      <p:sp>
        <p:nvSpPr>
          <p:cNvPr id="8" name="TextBox 7">
            <a:extLst>
              <a:ext uri="{FF2B5EF4-FFF2-40B4-BE49-F238E27FC236}">
                <a16:creationId xmlns:a16="http://schemas.microsoft.com/office/drawing/2014/main" id="{5C77F15A-05C3-48FD-B89B-1EC525701321}"/>
              </a:ext>
            </a:extLst>
          </p:cNvPr>
          <p:cNvSpPr txBox="1"/>
          <p:nvPr/>
        </p:nvSpPr>
        <p:spPr>
          <a:xfrm>
            <a:off x="261257" y="222935"/>
            <a:ext cx="11669486" cy="954107"/>
          </a:xfrm>
          <a:prstGeom prst="rect">
            <a:avLst/>
          </a:prstGeom>
          <a:noFill/>
        </p:spPr>
        <p:txBody>
          <a:bodyPr wrap="square" rtlCol="0">
            <a:spAutoFit/>
          </a:bodyPr>
          <a:lstStyle/>
          <a:p>
            <a:pPr lvl="0" algn="ctr">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Two-thirds support the CORE Act to designate new wilderness areas in the San Juan Mountains, Continental Divide and protect Thompson Divide. </a:t>
            </a:r>
          </a:p>
        </p:txBody>
      </p:sp>
      <p:sp>
        <p:nvSpPr>
          <p:cNvPr id="9" name="TextBox 8">
            <a:extLst>
              <a:ext uri="{FF2B5EF4-FFF2-40B4-BE49-F238E27FC236}">
                <a16:creationId xmlns:a16="http://schemas.microsoft.com/office/drawing/2014/main" id="{74608201-2E29-47DA-9941-2EDBA09FD60E}"/>
              </a:ext>
            </a:extLst>
          </p:cNvPr>
          <p:cNvSpPr txBox="1"/>
          <p:nvPr/>
        </p:nvSpPr>
        <p:spPr>
          <a:xfrm>
            <a:off x="9206812" y="4101816"/>
            <a:ext cx="153612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Oppose</a:t>
            </a:r>
          </a:p>
        </p:txBody>
      </p:sp>
      <p:graphicFrame>
        <p:nvGraphicFramePr>
          <p:cNvPr id="12" name="Table 11">
            <a:extLst>
              <a:ext uri="{FF2B5EF4-FFF2-40B4-BE49-F238E27FC236}">
                <a16:creationId xmlns:a16="http://schemas.microsoft.com/office/drawing/2014/main" id="{DA1329EB-8171-4AC0-926C-4E408F85717E}"/>
              </a:ext>
            </a:extLst>
          </p:cNvPr>
          <p:cNvGraphicFramePr>
            <a:graphicFrameLocks noGrp="1"/>
          </p:cNvGraphicFramePr>
          <p:nvPr/>
        </p:nvGraphicFramePr>
        <p:xfrm>
          <a:off x="239989" y="1482717"/>
          <a:ext cx="11669486" cy="370840"/>
        </p:xfrm>
        <a:graphic>
          <a:graphicData uri="http://schemas.openxmlformats.org/drawingml/2006/table">
            <a:tbl>
              <a:tblPr firstRow="1" bandRow="1"/>
              <a:tblGrid>
                <a:gridCol w="5834743">
                  <a:extLst>
                    <a:ext uri="{9D8B030D-6E8A-4147-A177-3AD203B41FA5}">
                      <a16:colId xmlns:a16="http://schemas.microsoft.com/office/drawing/2014/main" val="20000"/>
                    </a:ext>
                  </a:extLst>
                </a:gridCol>
                <a:gridCol w="5834743">
                  <a:extLst>
                    <a:ext uri="{9D8B030D-6E8A-4147-A177-3AD203B41FA5}">
                      <a16:colId xmlns:a16="http://schemas.microsoft.com/office/drawing/2014/main" val="2868840664"/>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US" sz="1600" b="1" u="sng" dirty="0">
                        <a:solidFill>
                          <a:srgbClr val="F137A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+35%</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D1802AB4-38F2-45C0-9BAE-C7BDACB0C9C5}"/>
              </a:ext>
            </a:extLst>
          </p:cNvPr>
          <p:cNvSpPr/>
          <p:nvPr/>
        </p:nvSpPr>
        <p:spPr>
          <a:xfrm>
            <a:off x="467834" y="2415352"/>
            <a:ext cx="5429692" cy="2308324"/>
          </a:xfrm>
          <a:prstGeom prst="rect">
            <a:avLst/>
          </a:prstGeom>
        </p:spPr>
        <p:txBody>
          <a:bodyPr wrap="square">
            <a:spAutoFit/>
          </a:bodyPr>
          <a:lstStyle/>
          <a:p>
            <a:pPr algn="just"/>
            <a:r>
              <a:rPr lang="en-US" i="1" dirty="0">
                <a:latin typeface="Calibri" panose="020F0502020204030204" pitchFamily="34" charset="0"/>
                <a:ea typeface="Times New Roman" panose="02020603050405020304" pitchFamily="18" charset="0"/>
              </a:rPr>
              <a:t>One proposal would designate new wilderness areas including 14,000-foot peaks in the San Juan Mountains near Telluride and along the Continental Divide around Breckenridge, protect wildlife habitat and ranching in the Thompson Divide area between Carbondale and Paonia from future oil and gas development, and create a national historic landscape commemorating the Army's 10th Mountain Division at Camp Hale.</a:t>
            </a:r>
            <a:endParaRPr lang="en-US" i="1" dirty="0"/>
          </a:p>
        </p:txBody>
      </p:sp>
      <p:sp>
        <p:nvSpPr>
          <p:cNvPr id="19" name="TextBox 18">
            <a:extLst>
              <a:ext uri="{FF2B5EF4-FFF2-40B4-BE49-F238E27FC236}">
                <a16:creationId xmlns:a16="http://schemas.microsoft.com/office/drawing/2014/main" id="{43F98F90-0CF7-406F-9E93-166096EB807D}"/>
              </a:ext>
            </a:extLst>
          </p:cNvPr>
          <p:cNvSpPr txBox="1"/>
          <p:nvPr/>
        </p:nvSpPr>
        <p:spPr>
          <a:xfrm>
            <a:off x="262469" y="5721517"/>
            <a:ext cx="11669486" cy="577081"/>
          </a:xfrm>
          <a:prstGeom prst="rect">
            <a:avLst/>
          </a:prstGeom>
          <a:noFill/>
        </p:spPr>
        <p:txBody>
          <a:bodyPr wrap="square" rtlCol="0">
            <a:spAutoFit/>
          </a:bodyPr>
          <a:lstStyle/>
          <a:p>
            <a:pPr lvl="0" algn="ctr">
              <a:defRPr/>
            </a:pPr>
            <a:r>
              <a:rPr lang="en-US" sz="1050" i="1" dirty="0">
                <a:solidFill>
                  <a:prstClr val="black"/>
                </a:solidFill>
              </a:rPr>
              <a:t>Thinking more specifically about some proposals to dedicate additional existing public lands as wilderness areas here in Colorado. Again, keeping in mind that Wilderness lands can be used for hiking, camping, livestock grazing, horseback riding, wildlife watching, hunting and fishing. However, mining, oil and gas development, logging, and the use of motorized or off-road vehicles and mountain bikes are not allowed on wilderness lands. All of these proposals would receive community input. For each one, please indicate if that sounds like something you would support or oppose. </a:t>
            </a:r>
            <a:endParaRPr lang="en-US" sz="800" i="1" dirty="0">
              <a:solidFill>
                <a:prstClr val="black"/>
              </a:solidFill>
            </a:endParaRPr>
          </a:p>
        </p:txBody>
      </p:sp>
    </p:spTree>
    <p:extLst>
      <p:ext uri="{BB962C8B-B14F-4D97-AF65-F5344CB8AC3E}">
        <p14:creationId xmlns:p14="http://schemas.microsoft.com/office/powerpoint/2010/main" val="3205715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C24AD7-4416-8841-AF96-D521029BE426}"/>
              </a:ext>
            </a:extLst>
          </p:cNvPr>
          <p:cNvSpPr txBox="1"/>
          <p:nvPr/>
        </p:nvSpPr>
        <p:spPr>
          <a:xfrm>
            <a:off x="261257" y="217714"/>
            <a:ext cx="1166948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7" name="Chart 16">
            <a:extLst>
              <a:ext uri="{FF2B5EF4-FFF2-40B4-BE49-F238E27FC236}">
                <a16:creationId xmlns:a16="http://schemas.microsoft.com/office/drawing/2014/main" id="{689805F8-B6C0-2F48-9C72-8BB2913354B9}"/>
              </a:ext>
            </a:extLst>
          </p:cNvPr>
          <p:cNvGraphicFramePr/>
          <p:nvPr/>
        </p:nvGraphicFramePr>
        <p:xfrm>
          <a:off x="5897526" y="566974"/>
          <a:ext cx="6033218" cy="5823192"/>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6A94A841-446D-234F-9B1D-B517F888DD7B}"/>
              </a:ext>
            </a:extLst>
          </p:cNvPr>
          <p:cNvSpPr txBox="1"/>
          <p:nvPr/>
        </p:nvSpPr>
        <p:spPr>
          <a:xfrm>
            <a:off x="7023885" y="4107983"/>
            <a:ext cx="153612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40%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Support</a:t>
            </a:r>
          </a:p>
        </p:txBody>
      </p:sp>
      <p:sp>
        <p:nvSpPr>
          <p:cNvPr id="8" name="TextBox 7">
            <a:extLst>
              <a:ext uri="{FF2B5EF4-FFF2-40B4-BE49-F238E27FC236}">
                <a16:creationId xmlns:a16="http://schemas.microsoft.com/office/drawing/2014/main" id="{5C77F15A-05C3-48FD-B89B-1EC525701321}"/>
              </a:ext>
            </a:extLst>
          </p:cNvPr>
          <p:cNvSpPr txBox="1"/>
          <p:nvPr/>
        </p:nvSpPr>
        <p:spPr>
          <a:xfrm>
            <a:off x="261257" y="222935"/>
            <a:ext cx="11669486" cy="1077218"/>
          </a:xfrm>
          <a:prstGeom prst="rect">
            <a:avLst/>
          </a:prstGeom>
          <a:noFill/>
        </p:spPr>
        <p:txBody>
          <a:bodyPr wrap="square" rtlCol="0">
            <a:spAutoFit/>
          </a:bodyPr>
          <a:lstStyle/>
          <a:p>
            <a:pPr lvl="0" algn="ctr">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Nearly 7 out of 10 support the proposal that would designate some desert canyons and mesas as wilderness areas. </a:t>
            </a:r>
          </a:p>
        </p:txBody>
      </p:sp>
      <p:sp>
        <p:nvSpPr>
          <p:cNvPr id="9" name="TextBox 8">
            <a:extLst>
              <a:ext uri="{FF2B5EF4-FFF2-40B4-BE49-F238E27FC236}">
                <a16:creationId xmlns:a16="http://schemas.microsoft.com/office/drawing/2014/main" id="{74608201-2E29-47DA-9941-2EDBA09FD60E}"/>
              </a:ext>
            </a:extLst>
          </p:cNvPr>
          <p:cNvSpPr txBox="1"/>
          <p:nvPr/>
        </p:nvSpPr>
        <p:spPr>
          <a:xfrm>
            <a:off x="9206812" y="4101816"/>
            <a:ext cx="1536124"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18%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Oppose</a:t>
            </a:r>
          </a:p>
        </p:txBody>
      </p:sp>
      <p:graphicFrame>
        <p:nvGraphicFramePr>
          <p:cNvPr id="12" name="Table 11">
            <a:extLst>
              <a:ext uri="{FF2B5EF4-FFF2-40B4-BE49-F238E27FC236}">
                <a16:creationId xmlns:a16="http://schemas.microsoft.com/office/drawing/2014/main" id="{DA1329EB-8171-4AC0-926C-4E408F85717E}"/>
              </a:ext>
            </a:extLst>
          </p:cNvPr>
          <p:cNvGraphicFramePr>
            <a:graphicFrameLocks noGrp="1"/>
          </p:cNvGraphicFramePr>
          <p:nvPr/>
        </p:nvGraphicFramePr>
        <p:xfrm>
          <a:off x="239989" y="1482717"/>
          <a:ext cx="11669486" cy="370840"/>
        </p:xfrm>
        <a:graphic>
          <a:graphicData uri="http://schemas.openxmlformats.org/drawingml/2006/table">
            <a:tbl>
              <a:tblPr firstRow="1" bandRow="1"/>
              <a:tblGrid>
                <a:gridCol w="5834743">
                  <a:extLst>
                    <a:ext uri="{9D8B030D-6E8A-4147-A177-3AD203B41FA5}">
                      <a16:colId xmlns:a16="http://schemas.microsoft.com/office/drawing/2014/main" val="20000"/>
                    </a:ext>
                  </a:extLst>
                </a:gridCol>
                <a:gridCol w="5834743">
                  <a:extLst>
                    <a:ext uri="{9D8B030D-6E8A-4147-A177-3AD203B41FA5}">
                      <a16:colId xmlns:a16="http://schemas.microsoft.com/office/drawing/2014/main" val="2868840664"/>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US" sz="1600" b="1" u="sng" dirty="0">
                        <a:solidFill>
                          <a:srgbClr val="F137A0"/>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+39%</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D1802AB4-38F2-45C0-9BAE-C7BDACB0C9C5}"/>
              </a:ext>
            </a:extLst>
          </p:cNvPr>
          <p:cNvSpPr/>
          <p:nvPr/>
        </p:nvSpPr>
        <p:spPr>
          <a:xfrm>
            <a:off x="467834" y="2415352"/>
            <a:ext cx="5429692" cy="2585323"/>
          </a:xfrm>
          <a:prstGeom prst="rect">
            <a:avLst/>
          </a:prstGeom>
        </p:spPr>
        <p:txBody>
          <a:bodyPr wrap="square">
            <a:spAutoFit/>
          </a:bodyPr>
          <a:lstStyle/>
          <a:p>
            <a:pPr algn="just"/>
            <a:r>
              <a:rPr lang="en-US" i="1" dirty="0">
                <a:latin typeface="Calibri" panose="020F0502020204030204" pitchFamily="34" charset="0"/>
                <a:ea typeface="Times New Roman" panose="02020603050405020304" pitchFamily="18" charset="0"/>
              </a:rPr>
              <a:t>Most of the existing wilderness areas in Colorado are high mountains and forests, and very little wilderness is designated that includes desert canyons and mesas. One proposal would designate as wilderness lands that include some desert canyons and mesas, such as lands near Mesa Verde National Park, and natural areas along the Arkansas and Dolores Rivers. These amount to less than 10 percent of the public lands in southern and western Colorado.</a:t>
            </a:r>
          </a:p>
        </p:txBody>
      </p:sp>
      <p:sp>
        <p:nvSpPr>
          <p:cNvPr id="19" name="TextBox 18">
            <a:extLst>
              <a:ext uri="{FF2B5EF4-FFF2-40B4-BE49-F238E27FC236}">
                <a16:creationId xmlns:a16="http://schemas.microsoft.com/office/drawing/2014/main" id="{43F98F90-0CF7-406F-9E93-166096EB807D}"/>
              </a:ext>
            </a:extLst>
          </p:cNvPr>
          <p:cNvSpPr txBox="1"/>
          <p:nvPr/>
        </p:nvSpPr>
        <p:spPr>
          <a:xfrm>
            <a:off x="262469" y="5721517"/>
            <a:ext cx="11669486" cy="577081"/>
          </a:xfrm>
          <a:prstGeom prst="rect">
            <a:avLst/>
          </a:prstGeom>
          <a:noFill/>
        </p:spPr>
        <p:txBody>
          <a:bodyPr wrap="square" rtlCol="0">
            <a:spAutoFit/>
          </a:bodyPr>
          <a:lstStyle/>
          <a:p>
            <a:pPr lvl="0" algn="ctr">
              <a:defRPr/>
            </a:pPr>
            <a:r>
              <a:rPr lang="en-US" sz="1050" i="1" dirty="0">
                <a:solidFill>
                  <a:prstClr val="black"/>
                </a:solidFill>
              </a:rPr>
              <a:t>Thinking more specifically about some proposals to dedicate additional existing public lands as wilderness areas here in Colorado. Again, keeping in mind that Wilderness lands can be used for hiking, camping, livestock grazing, horseback riding, wildlife watching, hunting and fishing. However, mining, oil and gas development, logging, and the use of motorized or off-road vehicles and mountain bikes are not allowed on wilderness lands. All of these proposals would receive community input. For each one, please indicate if that sounds like something you would support or oppose. </a:t>
            </a:r>
            <a:endParaRPr lang="en-US" sz="800" i="1" dirty="0">
              <a:solidFill>
                <a:prstClr val="black"/>
              </a:solidFill>
            </a:endParaRPr>
          </a:p>
        </p:txBody>
      </p:sp>
    </p:spTree>
    <p:extLst>
      <p:ext uri="{BB962C8B-B14F-4D97-AF65-F5344CB8AC3E}">
        <p14:creationId xmlns:p14="http://schemas.microsoft.com/office/powerpoint/2010/main" val="3393094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C934C1-D70C-5047-AE84-D0193B9CEC49}"/>
              </a:ext>
            </a:extLst>
          </p:cNvPr>
          <p:cNvSpPr txBox="1"/>
          <p:nvPr/>
        </p:nvSpPr>
        <p:spPr>
          <a:xfrm>
            <a:off x="261257" y="217714"/>
            <a:ext cx="11669486" cy="1077218"/>
          </a:xfrm>
          <a:prstGeom prst="rect">
            <a:avLst/>
          </a:prstGeom>
          <a:noFill/>
        </p:spPr>
        <p:txBody>
          <a:bodyPr wrap="square" rtlCol="0">
            <a:spAutoFit/>
          </a:bodyPr>
          <a:lstStyle/>
          <a:p>
            <a:pPr lvl="0" algn="ctr">
              <a:defRPr/>
            </a:pPr>
            <a:r>
              <a:rPr lang="en-US" sz="3200" b="1" dirty="0">
                <a:solidFill>
                  <a:prstClr val="black"/>
                </a:solidFill>
              </a:rPr>
              <a:t>After hearing a description, Western Slope voters want to keep the Wilderness Study Areas as they are now.</a:t>
            </a:r>
          </a:p>
        </p:txBody>
      </p:sp>
      <p:cxnSp>
        <p:nvCxnSpPr>
          <p:cNvPr id="23" name="Straight Connector 22">
            <a:extLst>
              <a:ext uri="{FF2B5EF4-FFF2-40B4-BE49-F238E27FC236}">
                <a16:creationId xmlns:a16="http://schemas.microsoft.com/office/drawing/2014/main" id="{C3BD9989-A20E-164D-A9CD-7F214AB9909F}"/>
              </a:ext>
            </a:extLst>
          </p:cNvPr>
          <p:cNvCxnSpPr>
            <a:cxnSpLocks/>
          </p:cNvCxnSpPr>
          <p:nvPr/>
        </p:nvCxnSpPr>
        <p:spPr>
          <a:xfrm>
            <a:off x="4307042" y="3275921"/>
            <a:ext cx="6136881" cy="15060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1471AC77-D97F-6E48-9605-573540F9B20B}"/>
              </a:ext>
            </a:extLst>
          </p:cNvPr>
          <p:cNvSpPr/>
          <p:nvPr/>
        </p:nvSpPr>
        <p:spPr>
          <a:xfrm>
            <a:off x="5224940" y="1675394"/>
            <a:ext cx="6705803" cy="1453887"/>
          </a:xfrm>
          <a:prstGeom prst="rect">
            <a:avLst/>
          </a:prstGeom>
          <a:solidFill>
            <a:srgbClr val="E3309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TextBox 24">
            <a:extLst>
              <a:ext uri="{FF2B5EF4-FFF2-40B4-BE49-F238E27FC236}">
                <a16:creationId xmlns:a16="http://schemas.microsoft.com/office/drawing/2014/main" id="{1439DC81-B28C-414D-B709-995DB8DBEB8F}"/>
              </a:ext>
            </a:extLst>
          </p:cNvPr>
          <p:cNvSpPr txBox="1"/>
          <p:nvPr/>
        </p:nvSpPr>
        <p:spPr>
          <a:xfrm>
            <a:off x="5262969" y="1880511"/>
            <a:ext cx="3821377" cy="923330"/>
          </a:xfrm>
          <a:prstGeom prst="rect">
            <a:avLst/>
          </a:prstGeom>
          <a:noFill/>
        </p:spPr>
        <p:txBody>
          <a:bodyPr wrap="square" rtlCol="0" anchor="ctr">
            <a:spAutoFit/>
          </a:bodyPr>
          <a:lstStyle/>
          <a:p>
            <a:r>
              <a:rPr lang="en-US" b="1" dirty="0">
                <a:solidFill>
                  <a:prstClr val="white"/>
                </a:solidFill>
              </a:rPr>
              <a:t>Keep the Wilderness Study Areas as they are now and retain those protections</a:t>
            </a:r>
          </a:p>
        </p:txBody>
      </p:sp>
      <p:sp>
        <p:nvSpPr>
          <p:cNvPr id="26" name="TextBox 25">
            <a:extLst>
              <a:ext uri="{FF2B5EF4-FFF2-40B4-BE49-F238E27FC236}">
                <a16:creationId xmlns:a16="http://schemas.microsoft.com/office/drawing/2014/main" id="{97BC1751-EBD2-734B-B009-6028E90E14C9}"/>
              </a:ext>
            </a:extLst>
          </p:cNvPr>
          <p:cNvSpPr txBox="1"/>
          <p:nvPr/>
        </p:nvSpPr>
        <p:spPr>
          <a:xfrm>
            <a:off x="9443395" y="1926777"/>
            <a:ext cx="2043562" cy="830800"/>
          </a:xfrm>
          <a:prstGeom prst="rect">
            <a:avLst/>
          </a:prstGeom>
          <a:noFill/>
        </p:spPr>
        <p:txBody>
          <a:bodyPr wrap="square" rtlCol="0">
            <a:prstTxWarp prst="textPlain">
              <a:avLst/>
            </a:prstTxWarp>
            <a:spAutoFit/>
          </a:bodyPr>
          <a:lstStyle/>
          <a:p>
            <a:r>
              <a:rPr lang="en-US" b="1" dirty="0">
                <a:solidFill>
                  <a:prstClr val="white"/>
                </a:solidFill>
                <a:latin typeface="Arial Black" panose="020B0A04020102020204" pitchFamily="34" charset="0"/>
              </a:rPr>
              <a:t>71%</a:t>
            </a:r>
          </a:p>
        </p:txBody>
      </p:sp>
      <p:sp>
        <p:nvSpPr>
          <p:cNvPr id="15" name="Rectangle 14">
            <a:extLst>
              <a:ext uri="{FF2B5EF4-FFF2-40B4-BE49-F238E27FC236}">
                <a16:creationId xmlns:a16="http://schemas.microsoft.com/office/drawing/2014/main" id="{D463FABB-D991-4775-A7B4-4BF7F439A1A7}"/>
              </a:ext>
            </a:extLst>
          </p:cNvPr>
          <p:cNvSpPr/>
          <p:nvPr/>
        </p:nvSpPr>
        <p:spPr>
          <a:xfrm>
            <a:off x="5224940" y="3728719"/>
            <a:ext cx="6705803" cy="1453887"/>
          </a:xfrm>
          <a:prstGeom prst="rect">
            <a:avLst/>
          </a:prstGeom>
          <a:solidFill>
            <a:srgbClr val="8A848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a:extLst>
              <a:ext uri="{FF2B5EF4-FFF2-40B4-BE49-F238E27FC236}">
                <a16:creationId xmlns:a16="http://schemas.microsoft.com/office/drawing/2014/main" id="{07C8D464-FB5A-49E9-A7AC-236DFD119DD9}"/>
              </a:ext>
            </a:extLst>
          </p:cNvPr>
          <p:cNvSpPr txBox="1"/>
          <p:nvPr/>
        </p:nvSpPr>
        <p:spPr>
          <a:xfrm>
            <a:off x="5273118" y="3996732"/>
            <a:ext cx="3897385" cy="923330"/>
          </a:xfrm>
          <a:prstGeom prst="rect">
            <a:avLst/>
          </a:prstGeom>
          <a:noFill/>
        </p:spPr>
        <p:txBody>
          <a:bodyPr wrap="square" rtlCol="0" anchor="ctr">
            <a:spAutoFit/>
          </a:bodyPr>
          <a:lstStyle/>
          <a:p>
            <a:r>
              <a:rPr lang="en-US" b="1" dirty="0">
                <a:solidFill>
                  <a:prstClr val="white"/>
                </a:solidFill>
              </a:rPr>
              <a:t>Eliminate protections for all of these Wilderness Study Areas and open them for development</a:t>
            </a:r>
          </a:p>
        </p:txBody>
      </p:sp>
      <p:sp>
        <p:nvSpPr>
          <p:cNvPr id="17" name="TextBox 16">
            <a:extLst>
              <a:ext uri="{FF2B5EF4-FFF2-40B4-BE49-F238E27FC236}">
                <a16:creationId xmlns:a16="http://schemas.microsoft.com/office/drawing/2014/main" id="{668558B7-4E60-4C53-B90F-9293DF658111}"/>
              </a:ext>
            </a:extLst>
          </p:cNvPr>
          <p:cNvSpPr txBox="1"/>
          <p:nvPr/>
        </p:nvSpPr>
        <p:spPr>
          <a:xfrm>
            <a:off x="9528325" y="4040262"/>
            <a:ext cx="2043562" cy="830800"/>
          </a:xfrm>
          <a:prstGeom prst="rect">
            <a:avLst/>
          </a:prstGeom>
          <a:noFill/>
        </p:spPr>
        <p:txBody>
          <a:bodyPr wrap="square" rtlCol="0">
            <a:prstTxWarp prst="textPlain">
              <a:avLst/>
            </a:prstTxWarp>
            <a:spAutoFit/>
          </a:bodyPr>
          <a:lstStyle/>
          <a:p>
            <a:r>
              <a:rPr lang="en-US" b="1" dirty="0">
                <a:solidFill>
                  <a:prstClr val="white"/>
                </a:solidFill>
                <a:latin typeface="Arial Black" panose="020B0A04020102020204" pitchFamily="34" charset="0"/>
              </a:rPr>
              <a:t>26%</a:t>
            </a:r>
          </a:p>
        </p:txBody>
      </p:sp>
      <p:sp>
        <p:nvSpPr>
          <p:cNvPr id="11" name="Rectangle 10">
            <a:extLst>
              <a:ext uri="{FF2B5EF4-FFF2-40B4-BE49-F238E27FC236}">
                <a16:creationId xmlns:a16="http://schemas.microsoft.com/office/drawing/2014/main" id="{56792D39-5C7D-4357-8322-0D74E7BC736E}"/>
              </a:ext>
            </a:extLst>
          </p:cNvPr>
          <p:cNvSpPr/>
          <p:nvPr/>
        </p:nvSpPr>
        <p:spPr>
          <a:xfrm>
            <a:off x="678211" y="1457575"/>
            <a:ext cx="4236051" cy="5078313"/>
          </a:xfrm>
          <a:prstGeom prst="rect">
            <a:avLst/>
          </a:prstGeom>
        </p:spPr>
        <p:txBody>
          <a:bodyPr wrap="square">
            <a:spAutoFit/>
          </a:bodyPr>
          <a:lstStyle/>
          <a:p>
            <a:pPr lvl="0" algn="ctr">
              <a:defRPr/>
            </a:pPr>
            <a:r>
              <a:rPr lang="en-US" i="1" dirty="0">
                <a:solidFill>
                  <a:prstClr val="black"/>
                </a:solidFill>
              </a:rPr>
              <a:t>In Western Colorado some areas of existing public lands have been protected as Wilderness Study Areas for 40 years, such as the Bookcliffs and the Dolores River Canyon, while Congress decides whether to permanently designate them as wilderness. These public lands are accessible to hunters, anglers, hikers, and others on foot and horse, and allow grazing, but not oil and gas drilling or logging.</a:t>
            </a:r>
          </a:p>
          <a:p>
            <a:pPr lvl="0" algn="ctr">
              <a:defRPr/>
            </a:pPr>
            <a:endParaRPr lang="en-US" i="1" dirty="0">
              <a:solidFill>
                <a:prstClr val="black"/>
              </a:solidFill>
            </a:endParaRPr>
          </a:p>
          <a:p>
            <a:pPr lvl="0" algn="ctr">
              <a:defRPr/>
            </a:pPr>
            <a:r>
              <a:rPr lang="en-US" i="1" dirty="0">
                <a:solidFill>
                  <a:prstClr val="black"/>
                </a:solidFill>
              </a:rPr>
              <a:t>There are proposals in Congress that would eliminate protections for a half-dozen wilderness study areas in Colorado. That would open 40,0000 acres to oil and gas drilling, or other industrial development that is currently off-limits.  Which would you prefer Congress do – </a:t>
            </a:r>
            <a:endParaRPr lang="en-US" sz="1200" i="1" dirty="0">
              <a:solidFill>
                <a:prstClr val="black"/>
              </a:solidFill>
            </a:endParaRPr>
          </a:p>
        </p:txBody>
      </p:sp>
      <p:sp>
        <p:nvSpPr>
          <p:cNvPr id="12" name="TextBox 11">
            <a:extLst>
              <a:ext uri="{FF2B5EF4-FFF2-40B4-BE49-F238E27FC236}">
                <a16:creationId xmlns:a16="http://schemas.microsoft.com/office/drawing/2014/main" id="{9386F76A-F1CF-4EEF-B4F9-E33C67F51A3F}"/>
              </a:ext>
            </a:extLst>
          </p:cNvPr>
          <p:cNvSpPr txBox="1"/>
          <p:nvPr/>
        </p:nvSpPr>
        <p:spPr>
          <a:xfrm>
            <a:off x="262469" y="5874581"/>
            <a:ext cx="11669486" cy="253916"/>
          </a:xfrm>
          <a:prstGeom prst="rect">
            <a:avLst/>
          </a:prstGeom>
          <a:noFill/>
        </p:spPr>
        <p:txBody>
          <a:bodyPr wrap="square" rtlCol="0">
            <a:spAutoFit/>
          </a:bodyPr>
          <a:lstStyle/>
          <a:p>
            <a:pPr algn="ctr"/>
            <a:r>
              <a:rPr lang="en-US" sz="1050" i="1" dirty="0"/>
              <a:t>Future of Wilderness Study Areas</a:t>
            </a:r>
          </a:p>
        </p:txBody>
      </p:sp>
    </p:spTree>
    <p:extLst>
      <p:ext uri="{BB962C8B-B14F-4D97-AF65-F5344CB8AC3E}">
        <p14:creationId xmlns:p14="http://schemas.microsoft.com/office/powerpoint/2010/main" val="113266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D4E6FA3-DA41-4831-A8C4-BB378285C481}"/>
              </a:ext>
            </a:extLst>
          </p:cNvPr>
          <p:cNvGrpSpPr/>
          <p:nvPr/>
        </p:nvGrpSpPr>
        <p:grpSpPr>
          <a:xfrm>
            <a:off x="1400592" y="1990152"/>
            <a:ext cx="10104422" cy="2877697"/>
            <a:chOff x="1400592" y="2221060"/>
            <a:chExt cx="10104422" cy="2877697"/>
          </a:xfrm>
        </p:grpSpPr>
        <p:sp>
          <p:nvSpPr>
            <p:cNvPr id="6" name="TextBox 5">
              <a:extLst>
                <a:ext uri="{FF2B5EF4-FFF2-40B4-BE49-F238E27FC236}">
                  <a16:creationId xmlns:a16="http://schemas.microsoft.com/office/drawing/2014/main" id="{87DEA920-BB4C-2743-A617-8E9A7C17288F}"/>
                </a:ext>
              </a:extLst>
            </p:cNvPr>
            <p:cNvSpPr txBox="1"/>
            <p:nvPr/>
          </p:nvSpPr>
          <p:spPr>
            <a:xfrm>
              <a:off x="4505215" y="3271840"/>
              <a:ext cx="699979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prstClr val="black"/>
                  </a:solidFill>
                  <a:latin typeface="Calibri" panose="020F0502020204030204"/>
                </a:rPr>
                <a:t>The Bottom Line</a:t>
              </a:r>
            </a:p>
          </p:txBody>
        </p:sp>
        <p:pic>
          <p:nvPicPr>
            <p:cNvPr id="3" name="Picture 2">
              <a:extLst>
                <a:ext uri="{FF2B5EF4-FFF2-40B4-BE49-F238E27FC236}">
                  <a16:creationId xmlns:a16="http://schemas.microsoft.com/office/drawing/2014/main" id="{327108CE-E6B6-45B1-894F-2825002390B3}"/>
                </a:ext>
              </a:extLst>
            </p:cNvPr>
            <p:cNvPicPr>
              <a:picLocks noChangeAspect="1"/>
            </p:cNvPicPr>
            <p:nvPr/>
          </p:nvPicPr>
          <p:blipFill>
            <a:blip r:embed="rId2"/>
            <a:stretch>
              <a:fillRect/>
            </a:stretch>
          </p:blipFill>
          <p:spPr>
            <a:xfrm>
              <a:off x="1400592" y="2221060"/>
              <a:ext cx="2972828" cy="2877697"/>
            </a:xfrm>
            <a:prstGeom prst="rect">
              <a:avLst/>
            </a:prstGeom>
          </p:spPr>
        </p:pic>
      </p:grpSp>
    </p:spTree>
    <p:extLst>
      <p:ext uri="{BB962C8B-B14F-4D97-AF65-F5344CB8AC3E}">
        <p14:creationId xmlns:p14="http://schemas.microsoft.com/office/powerpoint/2010/main" val="1930375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710CC82-600A-CF47-8D8C-1FC54AF2A942}"/>
              </a:ext>
            </a:extLst>
          </p:cNvPr>
          <p:cNvSpPr txBox="1"/>
          <p:nvPr/>
        </p:nvSpPr>
        <p:spPr>
          <a:xfrm>
            <a:off x="272143" y="157609"/>
            <a:ext cx="1166948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 Bottom Line:</a:t>
            </a:r>
          </a:p>
        </p:txBody>
      </p:sp>
      <p:sp>
        <p:nvSpPr>
          <p:cNvPr id="5" name="TextBox 4">
            <a:extLst>
              <a:ext uri="{FF2B5EF4-FFF2-40B4-BE49-F238E27FC236}">
                <a16:creationId xmlns:a16="http://schemas.microsoft.com/office/drawing/2014/main" id="{27338FA2-7DC4-A540-9B4B-3087E81CC5C6}"/>
              </a:ext>
            </a:extLst>
          </p:cNvPr>
          <p:cNvSpPr txBox="1"/>
          <p:nvPr/>
        </p:nvSpPr>
        <p:spPr>
          <a:xfrm>
            <a:off x="266700" y="986741"/>
            <a:ext cx="11658600" cy="5586145"/>
          </a:xfrm>
          <a:prstGeom prst="rect">
            <a:avLst/>
          </a:prstGeom>
          <a:noFill/>
        </p:spPr>
        <p:txBody>
          <a:bodyPr wrap="square" rtlCol="0">
            <a:spAutoFit/>
          </a:bodyPr>
          <a:lstStyle/>
          <a:p>
            <a:pPr marL="285750" indent="-285750">
              <a:spcAft>
                <a:spcPts val="1800"/>
              </a:spcAft>
              <a:buFont typeface="Arial" panose="020B0604020202020204" pitchFamily="34" charset="0"/>
              <a:buChar char="•"/>
            </a:pPr>
            <a:r>
              <a:rPr lang="en-US" sz="2600" dirty="0"/>
              <a:t>The outdoor economy is viewed as very important to the future of Western Colorado by more than two-thirds. Additionally, an overwhelming number of voters say public lands helps the local economy.</a:t>
            </a:r>
          </a:p>
          <a:p>
            <a:pPr marL="285750" indent="-285750">
              <a:spcAft>
                <a:spcPts val="1800"/>
              </a:spcAft>
              <a:buFont typeface="Arial" panose="020B0604020202020204" pitchFamily="34" charset="0"/>
              <a:buChar char="•"/>
            </a:pPr>
            <a:r>
              <a:rPr lang="en-US" sz="2600" dirty="0"/>
              <a:t>Most voters support dedicating more public lands as wilderness broadly. When we give voters more information and tell them that just 5% of Colorado lands are currently dedicated as wilderness areas, support increases modestly to almost 7-in-10 voters saying they would support dedicating additional existing public lands as wilderness areas. </a:t>
            </a:r>
          </a:p>
          <a:p>
            <a:pPr marL="285750" indent="-285750">
              <a:spcAft>
                <a:spcPts val="1800"/>
              </a:spcAft>
              <a:buFont typeface="Arial" panose="020B0604020202020204" pitchFamily="34" charset="0"/>
              <a:buChar char="•"/>
            </a:pPr>
            <a:r>
              <a:rPr lang="en-US" sz="2600" dirty="0"/>
              <a:t>Specific wilderness proposals also elicit broad support throughout the region. </a:t>
            </a:r>
          </a:p>
          <a:p>
            <a:pPr marL="285750" indent="-285750">
              <a:spcAft>
                <a:spcPts val="1800"/>
              </a:spcAft>
              <a:buFont typeface="Arial" panose="020B0604020202020204" pitchFamily="34" charset="0"/>
              <a:buChar char="•"/>
            </a:pPr>
            <a:r>
              <a:rPr lang="en-US" sz="2600" dirty="0"/>
              <a:t>Wilderness Study Areas also perform similarly well.  More than two-thirds (71%) say that Wilderness Study Areas should be kept as they are now and protected. Twenty-six percent want all protections open for development. </a:t>
            </a:r>
          </a:p>
        </p:txBody>
      </p:sp>
    </p:spTree>
    <p:extLst>
      <p:ext uri="{BB962C8B-B14F-4D97-AF65-F5344CB8AC3E}">
        <p14:creationId xmlns:p14="http://schemas.microsoft.com/office/powerpoint/2010/main" val="1323025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26F796A-5A9F-4653-9CB8-8DA9990D63BE}"/>
              </a:ext>
            </a:extLst>
          </p:cNvPr>
          <p:cNvPicPr>
            <a:picLocks noChangeAspect="1"/>
          </p:cNvPicPr>
          <p:nvPr/>
        </p:nvPicPr>
        <p:blipFill>
          <a:blip r:embed="rId2"/>
          <a:stretch>
            <a:fillRect/>
          </a:stretch>
        </p:blipFill>
        <p:spPr>
          <a:xfrm>
            <a:off x="1797753" y="2022519"/>
            <a:ext cx="2972828" cy="2877697"/>
          </a:xfrm>
          <a:prstGeom prst="rect">
            <a:avLst/>
          </a:prstGeom>
        </p:spPr>
      </p:pic>
      <p:sp>
        <p:nvSpPr>
          <p:cNvPr id="5" name="TextBox 4">
            <a:extLst>
              <a:ext uri="{FF2B5EF4-FFF2-40B4-BE49-F238E27FC236}">
                <a16:creationId xmlns:a16="http://schemas.microsoft.com/office/drawing/2014/main" id="{4663F48E-0325-6748-A6C4-C58DA1989759}"/>
              </a:ext>
            </a:extLst>
          </p:cNvPr>
          <p:cNvSpPr txBox="1"/>
          <p:nvPr/>
        </p:nvSpPr>
        <p:spPr>
          <a:xfrm>
            <a:off x="5644092" y="1212977"/>
            <a:ext cx="6248400" cy="452431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Lori Weigel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Principal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D6298B"/>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lori@newbridgestrategy.com</a:t>
            </a:r>
            <a:endParaRPr kumimoji="0" lang="en-US" sz="3200" b="1" i="0" u="none" strike="noStrike" kern="1200" cap="none" spc="0" normalizeH="0" baseline="0" noProof="0" dirty="0">
              <a:ln>
                <a:noFill/>
              </a:ln>
              <a:solidFill>
                <a:srgbClr val="D6298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303.324.7655</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Kathryn Hahne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Calibri" panose="020F0502020204030204"/>
              </a:rPr>
              <a:t>Director</a:t>
            </a:r>
          </a:p>
          <a:p>
            <a:pPr lvl="0" algn="ctr">
              <a:defRPr/>
            </a:pPr>
            <a:r>
              <a:rPr lang="en-US" sz="3200" b="1" dirty="0">
                <a:solidFill>
                  <a:srgbClr val="D6298B"/>
                </a:solidFill>
                <a:hlinkClick r:id="rId4">
                  <a:extLst>
                    <a:ext uri="{A12FA001-AC4F-418D-AE19-62706E023703}">
                      <ahyp:hlinkClr xmlns:ahyp="http://schemas.microsoft.com/office/drawing/2018/hyperlinkcolor" val="tx"/>
                    </a:ext>
                  </a:extLst>
                </a:hlinkClick>
              </a:rPr>
              <a:t>kathryn@newbridgestrategy.com</a:t>
            </a:r>
            <a:endParaRPr lang="en-US" sz="3200" b="1" dirty="0">
              <a:solidFill>
                <a:srgbClr val="D6298B"/>
              </a:solidFill>
            </a:endParaRPr>
          </a:p>
          <a:p>
            <a:pPr lvl="0" algn="ctr">
              <a:defRPr/>
            </a:pPr>
            <a:r>
              <a:rPr lang="en-US" sz="3200" b="1" dirty="0">
                <a:solidFill>
                  <a:prstClr val="black"/>
                </a:solidFill>
              </a:rPr>
              <a:t>703.888.9295</a:t>
            </a:r>
          </a:p>
        </p:txBody>
      </p:sp>
    </p:spTree>
    <p:extLst>
      <p:ext uri="{BB962C8B-B14F-4D97-AF65-F5344CB8AC3E}">
        <p14:creationId xmlns:p14="http://schemas.microsoft.com/office/powerpoint/2010/main" val="96974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710CC82-600A-CF47-8D8C-1FC54AF2A942}"/>
              </a:ext>
            </a:extLst>
          </p:cNvPr>
          <p:cNvSpPr txBox="1"/>
          <p:nvPr/>
        </p:nvSpPr>
        <p:spPr>
          <a:xfrm>
            <a:off x="272143" y="157609"/>
            <a:ext cx="11669486"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black"/>
                </a:solidFill>
                <a:effectLst/>
                <a:uLnTx/>
                <a:uFillTx/>
                <a:latin typeface="Calibri" panose="020F0502020204030204"/>
                <a:ea typeface="+mn-ea"/>
                <a:cs typeface="+mn-cs"/>
              </a:rPr>
              <a:t>Methodology </a:t>
            </a:r>
          </a:p>
        </p:txBody>
      </p:sp>
      <p:sp>
        <p:nvSpPr>
          <p:cNvPr id="5" name="TextBox 4">
            <a:extLst>
              <a:ext uri="{FF2B5EF4-FFF2-40B4-BE49-F238E27FC236}">
                <a16:creationId xmlns:a16="http://schemas.microsoft.com/office/drawing/2014/main" id="{27338FA2-7DC4-A540-9B4B-3087E81CC5C6}"/>
              </a:ext>
            </a:extLst>
          </p:cNvPr>
          <p:cNvSpPr txBox="1"/>
          <p:nvPr/>
        </p:nvSpPr>
        <p:spPr>
          <a:xfrm>
            <a:off x="266700" y="1475836"/>
            <a:ext cx="11658600" cy="3970318"/>
          </a:xfrm>
          <a:prstGeom prst="rect">
            <a:avLst/>
          </a:prstGeom>
          <a:noFill/>
        </p:spPr>
        <p:txBody>
          <a:bodyPr wrap="square" rtlCol="0">
            <a:spAutoFit/>
          </a:bodyPr>
          <a:lstStyle/>
          <a:p>
            <a:pPr algn="just"/>
            <a:r>
              <a:rPr lang="en-US" sz="2800" dirty="0"/>
              <a:t>New Bridge Strategy conducted a statistically valid survey of 400 registered voters who are residents of CD3 or Chaffee/Fremont counties.  </a:t>
            </a:r>
          </a:p>
          <a:p>
            <a:pPr algn="just"/>
            <a:endParaRPr lang="en-US" sz="2800" dirty="0"/>
          </a:p>
          <a:p>
            <a:pPr lvl="0">
              <a:defRPr/>
            </a:pPr>
            <a:r>
              <a:rPr lang="en-US" sz="2800" dirty="0">
                <a:solidFill>
                  <a:prstClr val="black"/>
                </a:solidFill>
              </a:rPr>
              <a:t>Interviews were conducted September 20-26, 2019 and were distributed proportionally throughout the region. </a:t>
            </a:r>
          </a:p>
          <a:p>
            <a:pPr lvl="0">
              <a:defRPr/>
            </a:pPr>
            <a:endParaRPr lang="en-US" sz="2800" dirty="0">
              <a:solidFill>
                <a:prstClr val="black"/>
              </a:solidFill>
            </a:endParaRPr>
          </a:p>
          <a:p>
            <a:pPr lvl="0">
              <a:defRPr/>
            </a:pPr>
            <a:r>
              <a:rPr lang="en-US" sz="2800" dirty="0">
                <a:solidFill>
                  <a:prstClr val="black"/>
                </a:solidFill>
              </a:rPr>
              <a:t>Interviews were conducted on cell phones, landlines and via email invitation. The  overall margin of error is </a:t>
            </a:r>
            <a:r>
              <a:rPr lang="en-US" sz="2800" u="sng" dirty="0">
                <a:solidFill>
                  <a:prstClr val="black"/>
                </a:solidFill>
              </a:rPr>
              <a:t>+4</a:t>
            </a:r>
            <a:r>
              <a:rPr lang="en-US" sz="2800" dirty="0">
                <a:solidFill>
                  <a:prstClr val="black"/>
                </a:solidFill>
              </a:rPr>
              <a:t>.9% for the overall sample and will vary for sub-groups.</a:t>
            </a:r>
          </a:p>
        </p:txBody>
      </p:sp>
    </p:spTree>
    <p:extLst>
      <p:ext uri="{BB962C8B-B14F-4D97-AF65-F5344CB8AC3E}">
        <p14:creationId xmlns:p14="http://schemas.microsoft.com/office/powerpoint/2010/main" val="379086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C934C1-D70C-5047-AE84-D0193B9CEC49}"/>
              </a:ext>
            </a:extLst>
          </p:cNvPr>
          <p:cNvSpPr txBox="1"/>
          <p:nvPr/>
        </p:nvSpPr>
        <p:spPr>
          <a:xfrm>
            <a:off x="261257" y="217714"/>
            <a:ext cx="11669486" cy="1077218"/>
          </a:xfrm>
          <a:prstGeom prst="rect">
            <a:avLst/>
          </a:prstGeom>
          <a:noFill/>
        </p:spPr>
        <p:txBody>
          <a:bodyPr wrap="square" rtlCol="0">
            <a:spAutoFit/>
          </a:bodyPr>
          <a:lstStyle/>
          <a:p>
            <a:pPr lvl="0" algn="ctr">
              <a:defRPr/>
            </a:pPr>
            <a:r>
              <a:rPr lang="en-US" sz="3200" b="1" dirty="0">
                <a:solidFill>
                  <a:prstClr val="black"/>
                </a:solidFill>
              </a:rPr>
              <a:t>There is a wide consensus that public lands help the Colorado economy. </a:t>
            </a:r>
          </a:p>
        </p:txBody>
      </p:sp>
      <p:sp>
        <p:nvSpPr>
          <p:cNvPr id="20" name="TextBox 19">
            <a:extLst>
              <a:ext uri="{FF2B5EF4-FFF2-40B4-BE49-F238E27FC236}">
                <a16:creationId xmlns:a16="http://schemas.microsoft.com/office/drawing/2014/main" id="{4DEEA54E-A3BA-514A-95EC-ABA8A3720E23}"/>
              </a:ext>
            </a:extLst>
          </p:cNvPr>
          <p:cNvSpPr txBox="1"/>
          <p:nvPr/>
        </p:nvSpPr>
        <p:spPr>
          <a:xfrm>
            <a:off x="262468" y="5908382"/>
            <a:ext cx="11668275" cy="253916"/>
          </a:xfrm>
          <a:prstGeom prst="rect">
            <a:avLst/>
          </a:prstGeom>
          <a:noFill/>
        </p:spPr>
        <p:txBody>
          <a:bodyPr wrap="square" rtlCol="0">
            <a:spAutoFit/>
          </a:bodyPr>
          <a:lstStyle/>
          <a:p>
            <a:pPr algn="ctr"/>
            <a:r>
              <a:rPr lang="en-US" sz="1050" i="1" dirty="0"/>
              <a:t>When you think about the presence of public lands, such as national forests, national monuments, or wildlife refuges in Colorado –do you think that having such lands …</a:t>
            </a:r>
          </a:p>
        </p:txBody>
      </p:sp>
      <p:grpSp>
        <p:nvGrpSpPr>
          <p:cNvPr id="3" name="Group 2">
            <a:extLst>
              <a:ext uri="{FF2B5EF4-FFF2-40B4-BE49-F238E27FC236}">
                <a16:creationId xmlns:a16="http://schemas.microsoft.com/office/drawing/2014/main" id="{C57CD698-FD8E-4282-8501-7BC7F25774BD}"/>
              </a:ext>
            </a:extLst>
          </p:cNvPr>
          <p:cNvGrpSpPr/>
          <p:nvPr/>
        </p:nvGrpSpPr>
        <p:grpSpPr>
          <a:xfrm>
            <a:off x="5086350" y="1693889"/>
            <a:ext cx="6610350" cy="4059847"/>
            <a:chOff x="5943601" y="2089099"/>
            <a:chExt cx="5845628" cy="4491461"/>
          </a:xfrm>
        </p:grpSpPr>
        <p:cxnSp>
          <p:nvCxnSpPr>
            <p:cNvPr id="23" name="Straight Connector 22">
              <a:extLst>
                <a:ext uri="{FF2B5EF4-FFF2-40B4-BE49-F238E27FC236}">
                  <a16:creationId xmlns:a16="http://schemas.microsoft.com/office/drawing/2014/main" id="{C3BD9989-A20E-164D-A9CD-7F214AB9909F}"/>
                </a:ext>
              </a:extLst>
            </p:cNvPr>
            <p:cNvCxnSpPr>
              <a:cxnSpLocks/>
            </p:cNvCxnSpPr>
            <p:nvPr/>
          </p:nvCxnSpPr>
          <p:spPr>
            <a:xfrm>
              <a:off x="6035185" y="3997814"/>
              <a:ext cx="4719460" cy="15060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1471AC77-D97F-6E48-9605-573540F9B20B}"/>
                </a:ext>
              </a:extLst>
            </p:cNvPr>
            <p:cNvSpPr/>
            <p:nvPr/>
          </p:nvSpPr>
          <p:spPr>
            <a:xfrm>
              <a:off x="5943601" y="2089099"/>
              <a:ext cx="5845628" cy="1453887"/>
            </a:xfrm>
            <a:prstGeom prst="rect">
              <a:avLst/>
            </a:prstGeom>
            <a:solidFill>
              <a:srgbClr val="E3309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TextBox 24">
              <a:extLst>
                <a:ext uri="{FF2B5EF4-FFF2-40B4-BE49-F238E27FC236}">
                  <a16:creationId xmlns:a16="http://schemas.microsoft.com/office/drawing/2014/main" id="{1439DC81-B28C-414D-B709-995DB8DBEB8F}"/>
                </a:ext>
              </a:extLst>
            </p:cNvPr>
            <p:cNvSpPr txBox="1"/>
            <p:nvPr/>
          </p:nvSpPr>
          <p:spPr>
            <a:xfrm>
              <a:off x="6269060" y="2278829"/>
              <a:ext cx="3394454" cy="954107"/>
            </a:xfrm>
            <a:prstGeom prst="rect">
              <a:avLst/>
            </a:prstGeom>
            <a:noFill/>
          </p:spPr>
          <p:txBody>
            <a:bodyPr wrap="square" rtlCol="0" anchor="ctr">
              <a:spAutoFit/>
            </a:bodyPr>
            <a:lstStyle/>
            <a:p>
              <a:r>
                <a:rPr lang="en-US" sz="2800" b="1" dirty="0">
                  <a:solidFill>
                    <a:prstClr val="white"/>
                  </a:solidFill>
                </a:rPr>
                <a:t>Helps Our Economy</a:t>
              </a:r>
            </a:p>
          </p:txBody>
        </p:sp>
        <p:sp>
          <p:nvSpPr>
            <p:cNvPr id="26" name="TextBox 25">
              <a:extLst>
                <a:ext uri="{FF2B5EF4-FFF2-40B4-BE49-F238E27FC236}">
                  <a16:creationId xmlns:a16="http://schemas.microsoft.com/office/drawing/2014/main" id="{97BC1751-EBD2-734B-B009-6028E90E14C9}"/>
                </a:ext>
              </a:extLst>
            </p:cNvPr>
            <p:cNvSpPr txBox="1"/>
            <p:nvPr/>
          </p:nvSpPr>
          <p:spPr>
            <a:xfrm>
              <a:off x="9666515" y="2340482"/>
              <a:ext cx="1781428" cy="830800"/>
            </a:xfrm>
            <a:prstGeom prst="rect">
              <a:avLst/>
            </a:prstGeom>
            <a:noFill/>
          </p:spPr>
          <p:txBody>
            <a:bodyPr wrap="square" rtlCol="0">
              <a:prstTxWarp prst="textPlain">
                <a:avLst/>
              </a:prstTxWarp>
              <a:spAutoFit/>
            </a:bodyPr>
            <a:lstStyle/>
            <a:p>
              <a:r>
                <a:rPr lang="en-US" b="1" dirty="0">
                  <a:solidFill>
                    <a:prstClr val="white"/>
                  </a:solidFill>
                  <a:latin typeface="Arial Black" panose="020B0A04020102020204" pitchFamily="34" charset="0"/>
                </a:rPr>
                <a:t>84%</a:t>
              </a:r>
            </a:p>
          </p:txBody>
        </p:sp>
        <p:sp>
          <p:nvSpPr>
            <p:cNvPr id="27" name="Rectangle 26">
              <a:extLst>
                <a:ext uri="{FF2B5EF4-FFF2-40B4-BE49-F238E27FC236}">
                  <a16:creationId xmlns:a16="http://schemas.microsoft.com/office/drawing/2014/main" id="{071A1110-C1A4-914B-A46F-9AAA069C6126}"/>
                </a:ext>
              </a:extLst>
            </p:cNvPr>
            <p:cNvSpPr/>
            <p:nvPr/>
          </p:nvSpPr>
          <p:spPr>
            <a:xfrm>
              <a:off x="5943601" y="3612229"/>
              <a:ext cx="5845628" cy="1453887"/>
            </a:xfrm>
            <a:prstGeom prst="rect">
              <a:avLst/>
            </a:prstGeom>
            <a:solidFill>
              <a:srgbClr val="59595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TextBox 27">
              <a:extLst>
                <a:ext uri="{FF2B5EF4-FFF2-40B4-BE49-F238E27FC236}">
                  <a16:creationId xmlns:a16="http://schemas.microsoft.com/office/drawing/2014/main" id="{040024A1-55F1-C348-A2B4-E6E0473DEB2A}"/>
                </a:ext>
              </a:extLst>
            </p:cNvPr>
            <p:cNvSpPr txBox="1"/>
            <p:nvPr/>
          </p:nvSpPr>
          <p:spPr>
            <a:xfrm>
              <a:off x="6269061" y="3851042"/>
              <a:ext cx="2761708" cy="954107"/>
            </a:xfrm>
            <a:prstGeom prst="rect">
              <a:avLst/>
            </a:prstGeom>
            <a:noFill/>
          </p:spPr>
          <p:txBody>
            <a:bodyPr wrap="square" rtlCol="0" anchor="ctr">
              <a:spAutoFit/>
            </a:bodyPr>
            <a:lstStyle/>
            <a:p>
              <a:r>
                <a:rPr lang="en-US" sz="2800" b="1" dirty="0">
                  <a:solidFill>
                    <a:prstClr val="white"/>
                  </a:solidFill>
                </a:rPr>
                <a:t>Hurts Our Economy</a:t>
              </a:r>
            </a:p>
          </p:txBody>
        </p:sp>
        <p:sp>
          <p:nvSpPr>
            <p:cNvPr id="29" name="TextBox 28">
              <a:extLst>
                <a:ext uri="{FF2B5EF4-FFF2-40B4-BE49-F238E27FC236}">
                  <a16:creationId xmlns:a16="http://schemas.microsoft.com/office/drawing/2014/main" id="{9AF3269C-2DDC-FF43-BF67-3D57F548E684}"/>
                </a:ext>
              </a:extLst>
            </p:cNvPr>
            <p:cNvSpPr txBox="1"/>
            <p:nvPr/>
          </p:nvSpPr>
          <p:spPr>
            <a:xfrm>
              <a:off x="9731829" y="3912695"/>
              <a:ext cx="1781428" cy="830800"/>
            </a:xfrm>
            <a:prstGeom prst="rect">
              <a:avLst/>
            </a:prstGeom>
            <a:noFill/>
          </p:spPr>
          <p:txBody>
            <a:bodyPr wrap="square" rtlCol="0">
              <a:prstTxWarp prst="textPlain">
                <a:avLst/>
              </a:prstTxWarp>
              <a:spAutoFit/>
            </a:bodyPr>
            <a:lstStyle/>
            <a:p>
              <a:r>
                <a:rPr lang="en-US" b="1" dirty="0">
                  <a:solidFill>
                    <a:prstClr val="white"/>
                  </a:solidFill>
                  <a:latin typeface="Arial Black" panose="020B0A04020102020204" pitchFamily="34" charset="0"/>
                </a:rPr>
                <a:t> 6%</a:t>
              </a:r>
            </a:p>
          </p:txBody>
        </p:sp>
        <p:sp>
          <p:nvSpPr>
            <p:cNvPr id="15" name="Rectangle 14">
              <a:extLst>
                <a:ext uri="{FF2B5EF4-FFF2-40B4-BE49-F238E27FC236}">
                  <a16:creationId xmlns:a16="http://schemas.microsoft.com/office/drawing/2014/main" id="{D463FABB-D991-4775-A7B4-4BF7F439A1A7}"/>
                </a:ext>
              </a:extLst>
            </p:cNvPr>
            <p:cNvSpPr/>
            <p:nvPr/>
          </p:nvSpPr>
          <p:spPr>
            <a:xfrm>
              <a:off x="5943601" y="5126673"/>
              <a:ext cx="5845628" cy="1453887"/>
            </a:xfrm>
            <a:prstGeom prst="rect">
              <a:avLst/>
            </a:prstGeom>
            <a:solidFill>
              <a:srgbClr val="8A8A8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a:extLst>
                <a:ext uri="{FF2B5EF4-FFF2-40B4-BE49-F238E27FC236}">
                  <a16:creationId xmlns:a16="http://schemas.microsoft.com/office/drawing/2014/main" id="{07C8D464-FB5A-49E9-A7AC-236DFD119DD9}"/>
                </a:ext>
              </a:extLst>
            </p:cNvPr>
            <p:cNvSpPr txBox="1"/>
            <p:nvPr/>
          </p:nvSpPr>
          <p:spPr>
            <a:xfrm>
              <a:off x="6269061" y="5161118"/>
              <a:ext cx="2761708" cy="1384995"/>
            </a:xfrm>
            <a:prstGeom prst="rect">
              <a:avLst/>
            </a:prstGeom>
            <a:noFill/>
          </p:spPr>
          <p:txBody>
            <a:bodyPr wrap="square" rtlCol="0" anchor="ctr">
              <a:spAutoFit/>
            </a:bodyPr>
            <a:lstStyle/>
            <a:p>
              <a:r>
                <a:rPr lang="en-US" sz="2800" b="1" dirty="0">
                  <a:solidFill>
                    <a:prstClr val="white"/>
                  </a:solidFill>
                </a:rPr>
                <a:t>Has little impact on our economy</a:t>
              </a:r>
            </a:p>
          </p:txBody>
        </p:sp>
        <p:sp>
          <p:nvSpPr>
            <p:cNvPr id="17" name="TextBox 16">
              <a:extLst>
                <a:ext uri="{FF2B5EF4-FFF2-40B4-BE49-F238E27FC236}">
                  <a16:creationId xmlns:a16="http://schemas.microsoft.com/office/drawing/2014/main" id="{668558B7-4E60-4C53-B90F-9293DF658111}"/>
                </a:ext>
              </a:extLst>
            </p:cNvPr>
            <p:cNvSpPr txBox="1"/>
            <p:nvPr/>
          </p:nvSpPr>
          <p:spPr>
            <a:xfrm>
              <a:off x="9731829" y="5438216"/>
              <a:ext cx="1781428" cy="830800"/>
            </a:xfrm>
            <a:prstGeom prst="rect">
              <a:avLst/>
            </a:prstGeom>
            <a:noFill/>
          </p:spPr>
          <p:txBody>
            <a:bodyPr wrap="square" rtlCol="0">
              <a:prstTxWarp prst="textPlain">
                <a:avLst/>
              </a:prstTxWarp>
              <a:spAutoFit/>
            </a:bodyPr>
            <a:lstStyle/>
            <a:p>
              <a:r>
                <a:rPr lang="en-US" b="1" dirty="0">
                  <a:solidFill>
                    <a:prstClr val="white"/>
                  </a:solidFill>
                  <a:latin typeface="Arial Black" panose="020B0A04020102020204" pitchFamily="34" charset="0"/>
                </a:rPr>
                <a:t> 8%</a:t>
              </a:r>
            </a:p>
          </p:txBody>
        </p:sp>
      </p:grpSp>
      <p:pic>
        <p:nvPicPr>
          <p:cNvPr id="1026" name="Picture 2" descr="Colorado, Sky, Clouds, Sunset, Dusk, Panorama">
            <a:extLst>
              <a:ext uri="{FF2B5EF4-FFF2-40B4-BE49-F238E27FC236}">
                <a16:creationId xmlns:a16="http://schemas.microsoft.com/office/drawing/2014/main" id="{5C8A4A9B-6B33-404D-AA9E-58DC461801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717" y="2606891"/>
            <a:ext cx="4093665" cy="2221667"/>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3748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EF3B11BB-2729-4520-A565-46DA50D2D81A}"/>
              </a:ext>
            </a:extLst>
          </p:cNvPr>
          <p:cNvGraphicFramePr/>
          <p:nvPr/>
        </p:nvGraphicFramePr>
        <p:xfrm>
          <a:off x="283889" y="1471236"/>
          <a:ext cx="11645641" cy="5069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069A003F-812E-8C46-993A-92C92548FE9A}"/>
              </a:ext>
            </a:extLst>
          </p:cNvPr>
          <p:cNvGraphicFramePr>
            <a:graphicFrameLocks noGrp="1"/>
          </p:cNvGraphicFramePr>
          <p:nvPr/>
        </p:nvGraphicFramePr>
        <p:xfrm>
          <a:off x="239990" y="1578465"/>
          <a:ext cx="11710944" cy="370840"/>
        </p:xfrm>
        <a:graphic>
          <a:graphicData uri="http://schemas.openxmlformats.org/drawingml/2006/table">
            <a:tbl>
              <a:tblPr firstRow="1" bandRow="1"/>
              <a:tblGrid>
                <a:gridCol w="2927736">
                  <a:extLst>
                    <a:ext uri="{9D8B030D-6E8A-4147-A177-3AD203B41FA5}">
                      <a16:colId xmlns:a16="http://schemas.microsoft.com/office/drawing/2014/main" val="20000"/>
                    </a:ext>
                  </a:extLst>
                </a:gridCol>
                <a:gridCol w="2927736">
                  <a:extLst>
                    <a:ext uri="{9D8B030D-6E8A-4147-A177-3AD203B41FA5}">
                      <a16:colId xmlns:a16="http://schemas.microsoft.com/office/drawing/2014/main" val="2868840664"/>
                    </a:ext>
                  </a:extLst>
                </a:gridCol>
                <a:gridCol w="2927736">
                  <a:extLst>
                    <a:ext uri="{9D8B030D-6E8A-4147-A177-3AD203B41FA5}">
                      <a16:colId xmlns:a16="http://schemas.microsoft.com/office/drawing/2014/main" val="20001"/>
                    </a:ext>
                  </a:extLst>
                </a:gridCol>
                <a:gridCol w="2927736">
                  <a:extLst>
                    <a:ext uri="{9D8B030D-6E8A-4147-A177-3AD203B41FA5}">
                      <a16:colId xmlns:a16="http://schemas.microsoft.com/office/drawing/2014/main" val="2173572396"/>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F137A0"/>
                          </a:solidFill>
                        </a:rPr>
                        <a:t>+78%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+77%</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F137A0"/>
                          </a:solidFill>
                        </a:rPr>
                        <a:t>+70%</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+89%</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2" name="TextBox 11">
            <a:extLst>
              <a:ext uri="{FF2B5EF4-FFF2-40B4-BE49-F238E27FC236}">
                <a16:creationId xmlns:a16="http://schemas.microsoft.com/office/drawing/2014/main" id="{C4FC6CDB-5F7D-BC4E-8B64-16038527D8D5}"/>
              </a:ext>
            </a:extLst>
          </p:cNvPr>
          <p:cNvSpPr txBox="1"/>
          <p:nvPr/>
        </p:nvSpPr>
        <p:spPr>
          <a:xfrm>
            <a:off x="261257" y="217714"/>
            <a:ext cx="11669486"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latin typeface="Calibri" panose="020F0502020204030204"/>
              </a:rPr>
              <a:t>Voters across the partisan spectrum say public lands help the economy rather than hurts it by huge margins. </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B4CE0885-1DDC-4C4C-891C-08E53B40743B}"/>
              </a:ext>
            </a:extLst>
          </p:cNvPr>
          <p:cNvCxnSpPr/>
          <p:nvPr/>
        </p:nvCxnSpPr>
        <p:spPr>
          <a:xfrm>
            <a:off x="3180252" y="1983351"/>
            <a:ext cx="0" cy="2861645"/>
          </a:xfrm>
          <a:prstGeom prst="line">
            <a:avLst/>
          </a:prstGeom>
          <a:noFill/>
          <a:ln w="12700" cap="flat" cmpd="sng" algn="ctr">
            <a:solidFill>
              <a:sysClr val="windowText" lastClr="000000"/>
            </a:solidFill>
            <a:prstDash val="solid"/>
          </a:ln>
          <a:effectLst/>
        </p:spPr>
      </p:cxnSp>
      <p:sp>
        <p:nvSpPr>
          <p:cNvPr id="7" name="TextBox 6">
            <a:extLst>
              <a:ext uri="{FF2B5EF4-FFF2-40B4-BE49-F238E27FC236}">
                <a16:creationId xmlns:a16="http://schemas.microsoft.com/office/drawing/2014/main" id="{90E8BA97-AF21-4B16-A118-0D9D45A3CA77}"/>
              </a:ext>
            </a:extLst>
          </p:cNvPr>
          <p:cNvSpPr txBox="1"/>
          <p:nvPr/>
        </p:nvSpPr>
        <p:spPr>
          <a:xfrm>
            <a:off x="262469" y="5963826"/>
            <a:ext cx="11669486" cy="253916"/>
          </a:xfrm>
          <a:prstGeom prst="rect">
            <a:avLst/>
          </a:prstGeom>
          <a:noFill/>
        </p:spPr>
        <p:txBody>
          <a:bodyPr wrap="square" rtlCol="0">
            <a:spAutoFit/>
          </a:bodyPr>
          <a:lstStyle/>
          <a:p>
            <a:pPr algn="ctr"/>
            <a:r>
              <a:rPr lang="en-US" sz="1050" i="1" dirty="0"/>
              <a:t>When you think about the presence of public lands, such as national forests, national monuments, or wildlife refuges in Colorado –do you think that having such lands …</a:t>
            </a:r>
          </a:p>
        </p:txBody>
      </p:sp>
    </p:spTree>
    <p:extLst>
      <p:ext uri="{BB962C8B-B14F-4D97-AF65-F5344CB8AC3E}">
        <p14:creationId xmlns:p14="http://schemas.microsoft.com/office/powerpoint/2010/main" val="101097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C24AD7-4416-8841-AF96-D521029BE426}"/>
              </a:ext>
            </a:extLst>
          </p:cNvPr>
          <p:cNvSpPr txBox="1"/>
          <p:nvPr/>
        </p:nvSpPr>
        <p:spPr>
          <a:xfrm>
            <a:off x="261257" y="217714"/>
            <a:ext cx="1166948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7" name="Chart 16">
            <a:extLst>
              <a:ext uri="{FF2B5EF4-FFF2-40B4-BE49-F238E27FC236}">
                <a16:creationId xmlns:a16="http://schemas.microsoft.com/office/drawing/2014/main" id="{689805F8-B6C0-2F48-9C72-8BB2913354B9}"/>
              </a:ext>
            </a:extLst>
          </p:cNvPr>
          <p:cNvGraphicFramePr/>
          <p:nvPr/>
        </p:nvGraphicFramePr>
        <p:xfrm>
          <a:off x="4885174" y="1139483"/>
          <a:ext cx="6893169" cy="5348403"/>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17">
            <a:extLst>
              <a:ext uri="{FF2B5EF4-FFF2-40B4-BE49-F238E27FC236}">
                <a16:creationId xmlns:a16="http://schemas.microsoft.com/office/drawing/2014/main" id="{538CCE68-9968-E24D-926B-85056128E3BD}"/>
              </a:ext>
            </a:extLst>
          </p:cNvPr>
          <p:cNvSpPr txBox="1"/>
          <p:nvPr/>
        </p:nvSpPr>
        <p:spPr>
          <a:xfrm>
            <a:off x="261257" y="5911187"/>
            <a:ext cx="11669486" cy="415498"/>
          </a:xfrm>
          <a:prstGeom prst="rect">
            <a:avLst/>
          </a:prstGeom>
          <a:noFill/>
        </p:spPr>
        <p:txBody>
          <a:bodyPr wrap="square" rtlCol="0">
            <a:spAutoFit/>
          </a:bodyPr>
          <a:lstStyle/>
          <a:p>
            <a:pPr lvl="0" algn="ctr">
              <a:defRPr/>
            </a:pPr>
            <a:r>
              <a:rPr lang="en-US" sz="1050" i="1" dirty="0">
                <a:solidFill>
                  <a:prstClr val="black"/>
                </a:solidFill>
              </a:rPr>
              <a:t>When you think about the economic future of Western Colorado, how important do you think the outdoor economy will be – meaning people who come to hunt, fish, camp, hike, see wildlife, as well as those who manufacture and sell equipment for those activities? </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9" name="Table 18">
            <a:extLst>
              <a:ext uri="{FF2B5EF4-FFF2-40B4-BE49-F238E27FC236}">
                <a16:creationId xmlns:a16="http://schemas.microsoft.com/office/drawing/2014/main" id="{C30E4321-65E5-E24B-AEBE-FD0FC09DD1E8}"/>
              </a:ext>
            </a:extLst>
          </p:cNvPr>
          <p:cNvGraphicFramePr>
            <a:graphicFrameLocks noGrp="1"/>
          </p:cNvGraphicFramePr>
          <p:nvPr/>
        </p:nvGraphicFramePr>
        <p:xfrm>
          <a:off x="7297343" y="1300153"/>
          <a:ext cx="2068830" cy="370840"/>
        </p:xfrm>
        <a:graphic>
          <a:graphicData uri="http://schemas.openxmlformats.org/drawingml/2006/table">
            <a:tbl>
              <a:tblPr firstRow="1" bandRow="1">
                <a:tableStyleId>{5C22544A-7EE6-4342-B048-85BDC9FD1C3A}</a:tableStyleId>
              </a:tblPr>
              <a:tblGrid>
                <a:gridCol w="2068830">
                  <a:extLst>
                    <a:ext uri="{9D8B030D-6E8A-4147-A177-3AD203B41FA5}">
                      <a16:colId xmlns:a16="http://schemas.microsoft.com/office/drawing/2014/main" val="20000"/>
                    </a:ext>
                  </a:extLst>
                </a:gridCol>
              </a:tblGrid>
              <a:tr h="370840">
                <a:tc>
                  <a:txBody>
                    <a:bodyPr/>
                    <a:lstStyle/>
                    <a:p>
                      <a:pPr algn="ctr"/>
                      <a:r>
                        <a:rPr lang="en-US" sz="1600" b="1" u="sng" dirty="0">
                          <a:solidFill>
                            <a:srgbClr val="E33095"/>
                          </a:solidFill>
                        </a:rPr>
                        <a:t>+86%</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0" name="TextBox 19">
            <a:extLst>
              <a:ext uri="{FF2B5EF4-FFF2-40B4-BE49-F238E27FC236}">
                <a16:creationId xmlns:a16="http://schemas.microsoft.com/office/drawing/2014/main" id="{6A94A841-446D-234F-9B1D-B517F888DD7B}"/>
              </a:ext>
            </a:extLst>
          </p:cNvPr>
          <p:cNvSpPr txBox="1"/>
          <p:nvPr/>
        </p:nvSpPr>
        <p:spPr>
          <a:xfrm>
            <a:off x="5831174" y="4228161"/>
            <a:ext cx="2488367"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white"/>
                </a:solidFill>
                <a:effectLst/>
                <a:uLnTx/>
                <a:uFillTx/>
                <a:latin typeface="Calibri" panose="020F0502020204030204"/>
                <a:ea typeface="+mn-ea"/>
                <a:cs typeface="+mn-cs"/>
              </a:rPr>
              <a:t>68%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i="1" dirty="0">
                <a:solidFill>
                  <a:prstClr val="white"/>
                </a:solidFill>
                <a:latin typeface="Calibri" panose="020F0502020204030204"/>
              </a:rPr>
              <a:t>Very Important</a:t>
            </a:r>
            <a:endParaRPr kumimoji="0" lang="en-US" sz="18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5C77F15A-05C3-48FD-B89B-1EC525701321}"/>
              </a:ext>
            </a:extLst>
          </p:cNvPr>
          <p:cNvSpPr txBox="1"/>
          <p:nvPr/>
        </p:nvSpPr>
        <p:spPr>
          <a:xfrm>
            <a:off x="413657" y="222935"/>
            <a:ext cx="1166948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Calibri" panose="020F0502020204030204"/>
              </a:rPr>
              <a:t>Voters overwhelmingly value the importance of the outdoor economy for the future of Western Colorado.</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050" name="Picture 2" descr="Lake Irene, Colorado, Water, Reflections, Sky, Clouds">
            <a:extLst>
              <a:ext uri="{FF2B5EF4-FFF2-40B4-BE49-F238E27FC236}">
                <a16:creationId xmlns:a16="http://schemas.microsoft.com/office/drawing/2014/main" id="{572CE1A5-7E11-4378-88F1-104BD16471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710" y="1969111"/>
            <a:ext cx="4110464" cy="2736028"/>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6116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EF3B11BB-2729-4520-A565-46DA50D2D81A}"/>
              </a:ext>
            </a:extLst>
          </p:cNvPr>
          <p:cNvGraphicFramePr/>
          <p:nvPr/>
        </p:nvGraphicFramePr>
        <p:xfrm>
          <a:off x="283889" y="1156444"/>
          <a:ext cx="11645641" cy="5069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069A003F-812E-8C46-993A-92C92548FE9A}"/>
              </a:ext>
            </a:extLst>
          </p:cNvPr>
          <p:cNvGraphicFramePr>
            <a:graphicFrameLocks noGrp="1"/>
          </p:cNvGraphicFramePr>
          <p:nvPr/>
        </p:nvGraphicFramePr>
        <p:xfrm>
          <a:off x="239991" y="1263673"/>
          <a:ext cx="11691965" cy="370840"/>
        </p:xfrm>
        <a:graphic>
          <a:graphicData uri="http://schemas.openxmlformats.org/drawingml/2006/table">
            <a:tbl>
              <a:tblPr firstRow="1" bandRow="1"/>
              <a:tblGrid>
                <a:gridCol w="2338393">
                  <a:extLst>
                    <a:ext uri="{9D8B030D-6E8A-4147-A177-3AD203B41FA5}">
                      <a16:colId xmlns:a16="http://schemas.microsoft.com/office/drawing/2014/main" val="20000"/>
                    </a:ext>
                  </a:extLst>
                </a:gridCol>
                <a:gridCol w="2338393">
                  <a:extLst>
                    <a:ext uri="{9D8B030D-6E8A-4147-A177-3AD203B41FA5}">
                      <a16:colId xmlns:a16="http://schemas.microsoft.com/office/drawing/2014/main" val="2868840664"/>
                    </a:ext>
                  </a:extLst>
                </a:gridCol>
                <a:gridCol w="2338393">
                  <a:extLst>
                    <a:ext uri="{9D8B030D-6E8A-4147-A177-3AD203B41FA5}">
                      <a16:colId xmlns:a16="http://schemas.microsoft.com/office/drawing/2014/main" val="20001"/>
                    </a:ext>
                  </a:extLst>
                </a:gridCol>
                <a:gridCol w="2338393">
                  <a:extLst>
                    <a:ext uri="{9D8B030D-6E8A-4147-A177-3AD203B41FA5}">
                      <a16:colId xmlns:a16="http://schemas.microsoft.com/office/drawing/2014/main" val="2173572396"/>
                    </a:ext>
                  </a:extLst>
                </a:gridCol>
                <a:gridCol w="2338393">
                  <a:extLst>
                    <a:ext uri="{9D8B030D-6E8A-4147-A177-3AD203B41FA5}">
                      <a16:colId xmlns:a16="http://schemas.microsoft.com/office/drawing/2014/main" val="1432842478"/>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E33095"/>
                          </a:solidFill>
                        </a:rPr>
                        <a:t>+86%</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E33095"/>
                          </a:solidFill>
                        </a:rPr>
                        <a:t>+88%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E33095"/>
                          </a:solidFill>
                        </a:rPr>
                        <a:t>+90%</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E33095"/>
                          </a:solidFill>
                        </a:rPr>
                        <a:t>+88%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E33095"/>
                          </a:solidFill>
                        </a:rPr>
                        <a:t>+82%</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2" name="TextBox 11">
            <a:extLst>
              <a:ext uri="{FF2B5EF4-FFF2-40B4-BE49-F238E27FC236}">
                <a16:creationId xmlns:a16="http://schemas.microsoft.com/office/drawing/2014/main" id="{C4FC6CDB-5F7D-BC4E-8B64-16038527D8D5}"/>
              </a:ext>
            </a:extLst>
          </p:cNvPr>
          <p:cNvSpPr txBox="1"/>
          <p:nvPr/>
        </p:nvSpPr>
        <p:spPr>
          <a:xfrm>
            <a:off x="261257" y="217714"/>
            <a:ext cx="1166948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prstClr val="black"/>
                </a:solidFill>
                <a:latin typeface="Calibri" panose="020F0502020204030204"/>
              </a:rPr>
              <a:t>The outlook is similar regardless if voters hunt or fish.</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B4CE0885-1DDC-4C4C-891C-08E53B40743B}"/>
              </a:ext>
            </a:extLst>
          </p:cNvPr>
          <p:cNvCxnSpPr/>
          <p:nvPr/>
        </p:nvCxnSpPr>
        <p:spPr>
          <a:xfrm>
            <a:off x="2576937" y="1983351"/>
            <a:ext cx="0" cy="2861645"/>
          </a:xfrm>
          <a:prstGeom prst="line">
            <a:avLst/>
          </a:prstGeom>
          <a:noFill/>
          <a:ln w="12700" cap="flat" cmpd="sng" algn="ctr">
            <a:solidFill>
              <a:sysClr val="windowText" lastClr="000000"/>
            </a:solidFill>
            <a:prstDash val="solid"/>
          </a:ln>
          <a:effectLst/>
        </p:spPr>
      </p:cxnSp>
      <p:sp>
        <p:nvSpPr>
          <p:cNvPr id="7" name="TextBox 6">
            <a:extLst>
              <a:ext uri="{FF2B5EF4-FFF2-40B4-BE49-F238E27FC236}">
                <a16:creationId xmlns:a16="http://schemas.microsoft.com/office/drawing/2014/main" id="{90E8BA97-AF21-4B16-A118-0D9D45A3CA77}"/>
              </a:ext>
            </a:extLst>
          </p:cNvPr>
          <p:cNvSpPr txBox="1"/>
          <p:nvPr/>
        </p:nvSpPr>
        <p:spPr>
          <a:xfrm>
            <a:off x="262469" y="5959459"/>
            <a:ext cx="11669486" cy="415498"/>
          </a:xfrm>
          <a:prstGeom prst="rect">
            <a:avLst/>
          </a:prstGeom>
          <a:noFill/>
        </p:spPr>
        <p:txBody>
          <a:bodyPr wrap="square" rtlCol="0">
            <a:spAutoFit/>
          </a:bodyPr>
          <a:lstStyle/>
          <a:p>
            <a:pPr lvl="0" algn="ctr">
              <a:defRPr/>
            </a:pPr>
            <a:r>
              <a:rPr lang="en-US" sz="1050" i="1" dirty="0">
                <a:solidFill>
                  <a:prstClr val="black"/>
                </a:solidFill>
              </a:rPr>
              <a:t>When you think about the economic future of western Colorado, how important do you think the outdoor economy will be – meaning people who come to hunt, fish, camp, hike, see wildlife, as well as those who manufacture and sell equipment for those activities? </a:t>
            </a:r>
            <a:endParaRPr lang="en-US" sz="800" i="1" dirty="0">
              <a:solidFill>
                <a:prstClr val="black"/>
              </a:solidFill>
            </a:endParaRPr>
          </a:p>
        </p:txBody>
      </p:sp>
      <p:sp>
        <p:nvSpPr>
          <p:cNvPr id="9" name="TextBox 8">
            <a:extLst>
              <a:ext uri="{FF2B5EF4-FFF2-40B4-BE49-F238E27FC236}">
                <a16:creationId xmlns:a16="http://schemas.microsoft.com/office/drawing/2014/main" id="{D49AB528-FAEF-4511-B3E3-485801FF2B5C}"/>
              </a:ext>
            </a:extLst>
          </p:cNvPr>
          <p:cNvSpPr txBox="1"/>
          <p:nvPr/>
        </p:nvSpPr>
        <p:spPr>
          <a:xfrm>
            <a:off x="593449" y="4161319"/>
            <a:ext cx="81811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68%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prstClr val="white"/>
                </a:solidFill>
                <a:latin typeface="Calibri" panose="020F0502020204030204"/>
              </a:rPr>
              <a:t>Very</a:t>
            </a:r>
            <a:endPar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B8DBBF3B-80FF-4577-8FAA-01694ED74B43}"/>
              </a:ext>
            </a:extLst>
          </p:cNvPr>
          <p:cNvSpPr txBox="1"/>
          <p:nvPr/>
        </p:nvSpPr>
        <p:spPr>
          <a:xfrm>
            <a:off x="2937157" y="4161319"/>
            <a:ext cx="81811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prstClr val="white"/>
                </a:solidFill>
                <a:latin typeface="Calibri" panose="020F0502020204030204"/>
              </a:rPr>
              <a:t>74%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Very</a:t>
            </a:r>
          </a:p>
        </p:txBody>
      </p:sp>
      <p:sp>
        <p:nvSpPr>
          <p:cNvPr id="11" name="TextBox 10">
            <a:extLst>
              <a:ext uri="{FF2B5EF4-FFF2-40B4-BE49-F238E27FC236}">
                <a16:creationId xmlns:a16="http://schemas.microsoft.com/office/drawing/2014/main" id="{2A997E98-1DC1-4E37-B076-1B4D99E0103E}"/>
              </a:ext>
            </a:extLst>
          </p:cNvPr>
          <p:cNvSpPr txBox="1"/>
          <p:nvPr/>
        </p:nvSpPr>
        <p:spPr>
          <a:xfrm>
            <a:off x="5280865" y="4161319"/>
            <a:ext cx="81811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72% Very</a:t>
            </a:r>
          </a:p>
        </p:txBody>
      </p:sp>
      <p:sp>
        <p:nvSpPr>
          <p:cNvPr id="13" name="TextBox 12">
            <a:extLst>
              <a:ext uri="{FF2B5EF4-FFF2-40B4-BE49-F238E27FC236}">
                <a16:creationId xmlns:a16="http://schemas.microsoft.com/office/drawing/2014/main" id="{7F21EAD8-52E5-4477-9B8A-30319068D59F}"/>
              </a:ext>
            </a:extLst>
          </p:cNvPr>
          <p:cNvSpPr txBox="1"/>
          <p:nvPr/>
        </p:nvSpPr>
        <p:spPr>
          <a:xfrm>
            <a:off x="7624573" y="4161319"/>
            <a:ext cx="81811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73% Very</a:t>
            </a:r>
          </a:p>
        </p:txBody>
      </p:sp>
      <p:sp>
        <p:nvSpPr>
          <p:cNvPr id="14" name="TextBox 13">
            <a:extLst>
              <a:ext uri="{FF2B5EF4-FFF2-40B4-BE49-F238E27FC236}">
                <a16:creationId xmlns:a16="http://schemas.microsoft.com/office/drawing/2014/main" id="{14C44FAE-A8D2-40D4-80D2-30A6591B112E}"/>
              </a:ext>
            </a:extLst>
          </p:cNvPr>
          <p:cNvSpPr txBox="1"/>
          <p:nvPr/>
        </p:nvSpPr>
        <p:spPr>
          <a:xfrm>
            <a:off x="9968279" y="4161319"/>
            <a:ext cx="81811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61% Very</a:t>
            </a:r>
          </a:p>
        </p:txBody>
      </p:sp>
    </p:spTree>
    <p:extLst>
      <p:ext uri="{BB962C8B-B14F-4D97-AF65-F5344CB8AC3E}">
        <p14:creationId xmlns:p14="http://schemas.microsoft.com/office/powerpoint/2010/main" val="3265060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D4E6FA3-DA41-4831-A8C4-BB378285C481}"/>
              </a:ext>
            </a:extLst>
          </p:cNvPr>
          <p:cNvGrpSpPr/>
          <p:nvPr/>
        </p:nvGrpSpPr>
        <p:grpSpPr>
          <a:xfrm>
            <a:off x="1400592" y="1990152"/>
            <a:ext cx="10104422" cy="2877697"/>
            <a:chOff x="1400592" y="2221060"/>
            <a:chExt cx="10104422" cy="2877697"/>
          </a:xfrm>
        </p:grpSpPr>
        <p:sp>
          <p:nvSpPr>
            <p:cNvPr id="6" name="TextBox 5">
              <a:extLst>
                <a:ext uri="{FF2B5EF4-FFF2-40B4-BE49-F238E27FC236}">
                  <a16:creationId xmlns:a16="http://schemas.microsoft.com/office/drawing/2014/main" id="{87DEA920-BB4C-2743-A617-8E9A7C17288F}"/>
                </a:ext>
              </a:extLst>
            </p:cNvPr>
            <p:cNvSpPr txBox="1"/>
            <p:nvPr/>
          </p:nvSpPr>
          <p:spPr>
            <a:xfrm>
              <a:off x="4505215" y="3186780"/>
              <a:ext cx="6999799"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b="1" dirty="0">
                  <a:solidFill>
                    <a:prstClr val="black"/>
                  </a:solidFill>
                  <a:latin typeface="Calibri" panose="020F0502020204030204"/>
                </a:rPr>
                <a:t>Wilderness Areas</a:t>
              </a: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327108CE-E6B6-45B1-894F-2825002390B3}"/>
                </a:ext>
              </a:extLst>
            </p:cNvPr>
            <p:cNvPicPr>
              <a:picLocks noChangeAspect="1"/>
            </p:cNvPicPr>
            <p:nvPr/>
          </p:nvPicPr>
          <p:blipFill>
            <a:blip r:embed="rId2"/>
            <a:stretch>
              <a:fillRect/>
            </a:stretch>
          </p:blipFill>
          <p:spPr>
            <a:xfrm>
              <a:off x="1400592" y="2221060"/>
              <a:ext cx="2972828" cy="2877697"/>
            </a:xfrm>
            <a:prstGeom prst="rect">
              <a:avLst/>
            </a:prstGeom>
          </p:spPr>
        </p:pic>
      </p:grpSp>
    </p:spTree>
    <p:extLst>
      <p:ext uri="{BB962C8B-B14F-4D97-AF65-F5344CB8AC3E}">
        <p14:creationId xmlns:p14="http://schemas.microsoft.com/office/powerpoint/2010/main" val="44486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82B3C7-161B-4215-9B74-27F994B808C8}"/>
              </a:ext>
            </a:extLst>
          </p:cNvPr>
          <p:cNvSpPr/>
          <p:nvPr/>
        </p:nvSpPr>
        <p:spPr>
          <a:xfrm>
            <a:off x="434859" y="1906541"/>
            <a:ext cx="5767402" cy="3693319"/>
          </a:xfrm>
          <a:prstGeom prst="rect">
            <a:avLst/>
          </a:prstGeom>
        </p:spPr>
        <p:txBody>
          <a:bodyPr wrap="square">
            <a:spAutoFit/>
          </a:bodyPr>
          <a:lstStyle/>
          <a:p>
            <a:pPr algn="ctr"/>
            <a:r>
              <a:rPr lang="en-US" i="1" dirty="0">
                <a:latin typeface="Calibri" panose="020F0502020204030204" pitchFamily="34" charset="0"/>
                <a:ea typeface="Times New Roman" panose="02020603050405020304" pitchFamily="18" charset="0"/>
                <a:cs typeface="Times New Roman" panose="02020603050405020304" pitchFamily="18" charset="0"/>
              </a:rPr>
              <a:t>Just over fifty years ago Congress passed the Wilderness Act, which protected the Maroon Bells and the San Juan Mountains here in Colorado.  These areas are designated as wilderness in order to keep that land conserved in its natural state.  Wilderness lands can be used for hiking, camping, livestock grazing, horseback riding, wildlife watching, hunting and fishing. However, mining, oil and gas development, logging, and the use of motorized or off-road vehicles and mountain bikes are not allowed on wilderness lands.</a:t>
            </a:r>
            <a:endParaRPr lang="en-US" sz="1400" i="1" dirty="0">
              <a:latin typeface="Times New Roman Arrunta"/>
              <a:ea typeface="Times New Roman" panose="02020603050405020304" pitchFamily="18" charset="0"/>
              <a:cs typeface="Times New Roman" panose="02020603050405020304" pitchFamily="18" charset="0"/>
            </a:endParaRPr>
          </a:p>
          <a:p>
            <a:pPr algn="ctr"/>
            <a:r>
              <a:rPr lang="en-US" i="1" dirty="0">
                <a:latin typeface="Calibri" panose="020F0502020204030204" pitchFamily="34" charset="0"/>
                <a:ea typeface="Times New Roman" panose="02020603050405020304" pitchFamily="18" charset="0"/>
                <a:cs typeface="Times New Roman" panose="02020603050405020304" pitchFamily="18" charset="0"/>
              </a:rPr>
              <a:t> </a:t>
            </a:r>
            <a:endParaRPr lang="en-US" sz="1400" i="1" dirty="0">
              <a:latin typeface="Times New Roman Arrunta"/>
              <a:ea typeface="Times New Roman" panose="02020603050405020304" pitchFamily="18" charset="0"/>
              <a:cs typeface="Times New Roman" panose="02020603050405020304" pitchFamily="18" charset="0"/>
            </a:endParaRPr>
          </a:p>
          <a:p>
            <a:pPr algn="ctr"/>
            <a:r>
              <a:rPr lang="en-US" i="1" dirty="0">
                <a:latin typeface="Calibri" panose="020F0502020204030204" pitchFamily="34" charset="0"/>
                <a:ea typeface="Times New Roman" panose="02020603050405020304" pitchFamily="18" charset="0"/>
                <a:cs typeface="Times New Roman" panose="02020603050405020304" pitchFamily="18" charset="0"/>
              </a:rPr>
              <a:t>Would you support or oppose dedicating additional, existing public lands as wilderness areas here in Colorado?  </a:t>
            </a:r>
            <a:endParaRPr lang="en-US" sz="1400" i="1" dirty="0">
              <a:effectLst/>
              <a:latin typeface="Times New Roman Arrunta"/>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80E80F7-324B-4EFB-9F57-29C04CC86A87}"/>
              </a:ext>
            </a:extLst>
          </p:cNvPr>
          <p:cNvSpPr txBox="1"/>
          <p:nvPr/>
        </p:nvSpPr>
        <p:spPr>
          <a:xfrm>
            <a:off x="261257" y="217714"/>
            <a:ext cx="1166948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 solid majority supports dedicating additional, existing public lands as wilderness areas.</a:t>
            </a:r>
          </a:p>
        </p:txBody>
      </p:sp>
      <p:graphicFrame>
        <p:nvGraphicFramePr>
          <p:cNvPr id="9" name="Chart 8">
            <a:extLst>
              <a:ext uri="{FF2B5EF4-FFF2-40B4-BE49-F238E27FC236}">
                <a16:creationId xmlns:a16="http://schemas.microsoft.com/office/drawing/2014/main" id="{CEB18C99-53D2-40FD-98EF-E6E1FA50C614}"/>
              </a:ext>
            </a:extLst>
          </p:cNvPr>
          <p:cNvGraphicFramePr/>
          <p:nvPr/>
        </p:nvGraphicFramePr>
        <p:xfrm>
          <a:off x="6007390" y="1215563"/>
          <a:ext cx="5923353" cy="54411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a:extLst>
              <a:ext uri="{FF2B5EF4-FFF2-40B4-BE49-F238E27FC236}">
                <a16:creationId xmlns:a16="http://schemas.microsoft.com/office/drawing/2014/main" id="{6D119FCB-4303-461C-BC55-325EEDC0085C}"/>
              </a:ext>
            </a:extLst>
          </p:cNvPr>
          <p:cNvGraphicFramePr>
            <a:graphicFrameLocks noGrp="1"/>
          </p:cNvGraphicFramePr>
          <p:nvPr/>
        </p:nvGraphicFramePr>
        <p:xfrm>
          <a:off x="6051694" y="1747281"/>
          <a:ext cx="5834743" cy="370840"/>
        </p:xfrm>
        <a:graphic>
          <a:graphicData uri="http://schemas.openxmlformats.org/drawingml/2006/table">
            <a:tbl>
              <a:tblPr firstRow="1" bandRow="1"/>
              <a:tblGrid>
                <a:gridCol w="5834743">
                  <a:extLst>
                    <a:ext uri="{9D8B030D-6E8A-4147-A177-3AD203B41FA5}">
                      <a16:colId xmlns:a16="http://schemas.microsoft.com/office/drawing/2014/main" val="2868840664"/>
                    </a:ext>
                  </a:extLst>
                </a:gridCol>
              </a:tblGrid>
              <a:tr h="370840">
                <a:tc>
                  <a:txBody>
                    <a:bodyPr/>
                    <a:lstStyle/>
                    <a:p>
                      <a:pPr algn="ctr"/>
                      <a:r>
                        <a:rPr lang="en-US" sz="1600" b="1" u="sng" dirty="0">
                          <a:solidFill>
                            <a:srgbClr val="F137A0"/>
                          </a:solidFill>
                        </a:rPr>
                        <a:t>+28%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1" name="TextBox 10">
            <a:extLst>
              <a:ext uri="{FF2B5EF4-FFF2-40B4-BE49-F238E27FC236}">
                <a16:creationId xmlns:a16="http://schemas.microsoft.com/office/drawing/2014/main" id="{991CE7FD-62FE-4B39-80F6-11AC12CE633E}"/>
              </a:ext>
            </a:extLst>
          </p:cNvPr>
          <p:cNvSpPr txBox="1"/>
          <p:nvPr/>
        </p:nvSpPr>
        <p:spPr>
          <a:xfrm>
            <a:off x="6910466" y="4485809"/>
            <a:ext cx="2068642"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42%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Support</a:t>
            </a:r>
          </a:p>
        </p:txBody>
      </p:sp>
      <p:sp>
        <p:nvSpPr>
          <p:cNvPr id="12" name="TextBox 11">
            <a:extLst>
              <a:ext uri="{FF2B5EF4-FFF2-40B4-BE49-F238E27FC236}">
                <a16:creationId xmlns:a16="http://schemas.microsoft.com/office/drawing/2014/main" id="{4077A420-3D1E-42F7-99A3-D9A476522C6A}"/>
              </a:ext>
            </a:extLst>
          </p:cNvPr>
          <p:cNvSpPr txBox="1"/>
          <p:nvPr/>
        </p:nvSpPr>
        <p:spPr>
          <a:xfrm>
            <a:off x="9039068" y="4485809"/>
            <a:ext cx="2083633"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prstClr val="white"/>
                </a:solidFill>
                <a:latin typeface="Calibri" panose="020F0502020204030204"/>
              </a:rPr>
              <a:t>22</a:t>
            </a: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a:ea typeface="+mn-ea"/>
                <a:cs typeface="+mn-cs"/>
              </a:rPr>
              <a:t>Strongly Oppose</a:t>
            </a:r>
          </a:p>
        </p:txBody>
      </p:sp>
    </p:spTree>
    <p:extLst>
      <p:ext uri="{BB962C8B-B14F-4D97-AF65-F5344CB8AC3E}">
        <p14:creationId xmlns:p14="http://schemas.microsoft.com/office/powerpoint/2010/main" val="342511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a:extLst>
              <a:ext uri="{FF2B5EF4-FFF2-40B4-BE49-F238E27FC236}">
                <a16:creationId xmlns:a16="http://schemas.microsoft.com/office/drawing/2014/main" id="{EF3B11BB-2729-4520-A565-46DA50D2D81A}"/>
              </a:ext>
            </a:extLst>
          </p:cNvPr>
          <p:cNvGraphicFramePr/>
          <p:nvPr/>
        </p:nvGraphicFramePr>
        <p:xfrm>
          <a:off x="283889" y="1471236"/>
          <a:ext cx="11645641" cy="50695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069A003F-812E-8C46-993A-92C92548FE9A}"/>
              </a:ext>
            </a:extLst>
          </p:cNvPr>
          <p:cNvGraphicFramePr>
            <a:graphicFrameLocks noGrp="1"/>
          </p:cNvGraphicFramePr>
          <p:nvPr/>
        </p:nvGraphicFramePr>
        <p:xfrm>
          <a:off x="239990" y="1578465"/>
          <a:ext cx="11710944" cy="370840"/>
        </p:xfrm>
        <a:graphic>
          <a:graphicData uri="http://schemas.openxmlformats.org/drawingml/2006/table">
            <a:tbl>
              <a:tblPr firstRow="1" bandRow="1"/>
              <a:tblGrid>
                <a:gridCol w="2927736">
                  <a:extLst>
                    <a:ext uri="{9D8B030D-6E8A-4147-A177-3AD203B41FA5}">
                      <a16:colId xmlns:a16="http://schemas.microsoft.com/office/drawing/2014/main" val="20000"/>
                    </a:ext>
                  </a:extLst>
                </a:gridCol>
                <a:gridCol w="2927736">
                  <a:extLst>
                    <a:ext uri="{9D8B030D-6E8A-4147-A177-3AD203B41FA5}">
                      <a16:colId xmlns:a16="http://schemas.microsoft.com/office/drawing/2014/main" val="2868840664"/>
                    </a:ext>
                  </a:extLst>
                </a:gridCol>
                <a:gridCol w="2927736">
                  <a:extLst>
                    <a:ext uri="{9D8B030D-6E8A-4147-A177-3AD203B41FA5}">
                      <a16:colId xmlns:a16="http://schemas.microsoft.com/office/drawing/2014/main" val="20001"/>
                    </a:ext>
                  </a:extLst>
                </a:gridCol>
                <a:gridCol w="2927736">
                  <a:extLst>
                    <a:ext uri="{9D8B030D-6E8A-4147-A177-3AD203B41FA5}">
                      <a16:colId xmlns:a16="http://schemas.microsoft.com/office/drawing/2014/main" val="2173572396"/>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F137A0"/>
                          </a:solidFill>
                        </a:rPr>
                        <a:t>+28%</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+12%</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b="1" u="sng" dirty="0">
                          <a:solidFill>
                            <a:srgbClr val="F137A0"/>
                          </a:solidFill>
                        </a:rPr>
                        <a:t>+1%</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u="sng" dirty="0">
                          <a:solidFill>
                            <a:srgbClr val="F137A0"/>
                          </a:solidFill>
                        </a:rPr>
                        <a:t>+87%</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2" name="TextBox 11">
            <a:extLst>
              <a:ext uri="{FF2B5EF4-FFF2-40B4-BE49-F238E27FC236}">
                <a16:creationId xmlns:a16="http://schemas.microsoft.com/office/drawing/2014/main" id="{C4FC6CDB-5F7D-BC4E-8B64-16038527D8D5}"/>
              </a:ext>
            </a:extLst>
          </p:cNvPr>
          <p:cNvSpPr txBox="1"/>
          <p:nvPr/>
        </p:nvSpPr>
        <p:spPr>
          <a:xfrm>
            <a:off x="261257" y="217714"/>
            <a:ext cx="1166948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Support for </a:t>
            </a:r>
            <a:r>
              <a:rPr lang="en-US" sz="3200" b="1" dirty="0">
                <a:solidFill>
                  <a:prstClr val="black"/>
                </a:solidFill>
                <a:latin typeface="Calibri" panose="020F0502020204030204"/>
              </a:rPr>
              <a:t>designating existing public lands as wilderness areas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includes a majority of Republicans.</a:t>
            </a:r>
          </a:p>
        </p:txBody>
      </p:sp>
      <p:cxnSp>
        <p:nvCxnSpPr>
          <p:cNvPr id="20" name="Straight Connector 19">
            <a:extLst>
              <a:ext uri="{FF2B5EF4-FFF2-40B4-BE49-F238E27FC236}">
                <a16:creationId xmlns:a16="http://schemas.microsoft.com/office/drawing/2014/main" id="{B4CE0885-1DDC-4C4C-891C-08E53B40743B}"/>
              </a:ext>
            </a:extLst>
          </p:cNvPr>
          <p:cNvCxnSpPr/>
          <p:nvPr/>
        </p:nvCxnSpPr>
        <p:spPr>
          <a:xfrm>
            <a:off x="3180252" y="1983351"/>
            <a:ext cx="0" cy="2861645"/>
          </a:xfrm>
          <a:prstGeom prst="line">
            <a:avLst/>
          </a:prstGeom>
          <a:noFill/>
          <a:ln w="12700" cap="flat" cmpd="sng" algn="ctr">
            <a:solidFill>
              <a:sysClr val="windowText" lastClr="000000"/>
            </a:solidFill>
            <a:prstDash val="solid"/>
          </a:ln>
          <a:effectLst/>
        </p:spPr>
      </p:cxnSp>
      <p:sp>
        <p:nvSpPr>
          <p:cNvPr id="7" name="TextBox 6">
            <a:extLst>
              <a:ext uri="{FF2B5EF4-FFF2-40B4-BE49-F238E27FC236}">
                <a16:creationId xmlns:a16="http://schemas.microsoft.com/office/drawing/2014/main" id="{90E8BA97-AF21-4B16-A118-0D9D45A3CA77}"/>
              </a:ext>
            </a:extLst>
          </p:cNvPr>
          <p:cNvSpPr txBox="1"/>
          <p:nvPr/>
        </p:nvSpPr>
        <p:spPr>
          <a:xfrm>
            <a:off x="262469" y="5967466"/>
            <a:ext cx="11669486" cy="253916"/>
          </a:xfrm>
          <a:prstGeom prst="rect">
            <a:avLst/>
          </a:prstGeom>
          <a:noFill/>
        </p:spPr>
        <p:txBody>
          <a:bodyPr wrap="square" rtlCol="0">
            <a:spAutoFit/>
          </a:bodyPr>
          <a:lstStyle/>
          <a:p>
            <a:pPr lvl="0" algn="ctr">
              <a:defRPr/>
            </a:pPr>
            <a:r>
              <a:rPr lang="en-US" sz="1050" i="1" dirty="0">
                <a:solidFill>
                  <a:prstClr val="black"/>
                </a:solidFill>
              </a:rPr>
              <a:t>Support for Dedicating Additional Existing Public Lands as Wilderness Areas</a:t>
            </a:r>
            <a:endParaRPr lang="en-US" sz="800" i="1" dirty="0">
              <a:solidFill>
                <a:prstClr val="black"/>
              </a:solidFill>
            </a:endParaRPr>
          </a:p>
        </p:txBody>
      </p:sp>
    </p:spTree>
    <p:extLst>
      <p:ext uri="{BB962C8B-B14F-4D97-AF65-F5344CB8AC3E}">
        <p14:creationId xmlns:p14="http://schemas.microsoft.com/office/powerpoint/2010/main" val="1829673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135</TotalTime>
  <Words>1472</Words>
  <Application>Microsoft Office PowerPoint</Application>
  <PresentationFormat>Widescreen</PresentationFormat>
  <Paragraphs>126</Paragraphs>
  <Slides>18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Calibri</vt:lpstr>
      <vt:lpstr>Calibri Bold</vt:lpstr>
      <vt:lpstr>Calibri Light</vt:lpstr>
      <vt:lpstr>Times New Roman</vt:lpstr>
      <vt:lpstr>Times New Roman Arrunta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Ramey</dc:creator>
  <cp:lastModifiedBy>Jackie Feinberg</cp:lastModifiedBy>
  <cp:revision>7</cp:revision>
  <dcterms:created xsi:type="dcterms:W3CDTF">2019-10-22T22:19:13Z</dcterms:created>
  <dcterms:modified xsi:type="dcterms:W3CDTF">2019-10-25T16:22:45Z</dcterms:modified>
</cp:coreProperties>
</file>